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5" r:id="rId2"/>
    <p:sldId id="296" r:id="rId3"/>
    <p:sldId id="297" r:id="rId4"/>
    <p:sldId id="306" r:id="rId5"/>
    <p:sldId id="309" r:id="rId6"/>
    <p:sldId id="311" r:id="rId7"/>
    <p:sldId id="298" r:id="rId8"/>
    <p:sldId id="299" r:id="rId9"/>
    <p:sldId id="300" r:id="rId10"/>
    <p:sldId id="301" r:id="rId11"/>
    <p:sldId id="308" r:id="rId12"/>
    <p:sldId id="302" r:id="rId13"/>
    <p:sldId id="307" r:id="rId14"/>
    <p:sldId id="310" r:id="rId15"/>
    <p:sldId id="305" r:id="rId16"/>
    <p:sldId id="312" r:id="rId17"/>
    <p:sldId id="314" r:id="rId18"/>
    <p:sldId id="313" r:id="rId19"/>
    <p:sldId id="31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47"/>
    <p:restoredTop sz="94635"/>
  </p:normalViewPr>
  <p:slideViewPr>
    <p:cSldViewPr snapToGrid="0" snapToObjects="1">
      <p:cViewPr varScale="1">
        <p:scale>
          <a:sx n="69" d="100"/>
          <a:sy n="69" d="100"/>
        </p:scale>
        <p:origin x="18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7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D7BE0-227F-1E4A-9B14-7C40C45EEE6E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EA1C-D1E5-3F44-BDBA-C86E00A370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5E938-FBBC-5A4F-8678-CBE9AD4601E4}" type="datetimeFigureOut">
              <a:rPr lang="de-DE" smtClean="0"/>
              <a:t>22.02.2022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FE0D-B4B6-F84D-96AA-AEEB99FEB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pr.niedersachsen.d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hteck 6"/>
          <p:cNvSpPr/>
          <p:nvPr userDrawn="1"/>
        </p:nvSpPr>
        <p:spPr>
          <a:xfrm>
            <a:off x="0" y="-1525"/>
            <a:ext cx="9144000" cy="6856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0" y="6584951"/>
            <a:ext cx="9144000" cy="270000"/>
            <a:chOff x="0" y="6584951"/>
            <a:chExt cx="9144000" cy="2700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6584951"/>
              <a:ext cx="1822361" cy="27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822361" y="6584951"/>
              <a:ext cx="1822361" cy="27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3644722" y="6584951"/>
              <a:ext cx="1822361" cy="27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5467083" y="6584951"/>
              <a:ext cx="1822361" cy="27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7289444" y="6584951"/>
              <a:ext cx="1854556" cy="27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2273121" y="1256041"/>
            <a:ext cx="920839" cy="650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Bild 20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0" y="628239"/>
            <a:ext cx="3519711" cy="2457729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18" y="5846553"/>
            <a:ext cx="1584617" cy="408934"/>
          </a:xfrm>
          <a:prstGeom prst="rect">
            <a:avLst/>
          </a:prstGeom>
        </p:spPr>
      </p:pic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539304" y="6582783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763DA-395A-EE44-947A-9045F68EEBA5}" type="datetime4">
              <a:rPr lang="de-DE" sz="11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/>
              <a:t>22. Februar 2022</a:t>
            </a:fld>
            <a:endParaRPr lang="de-DE" sz="1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4"/>
          </p:nvPr>
        </p:nvSpPr>
        <p:spPr>
          <a:xfrm>
            <a:off x="3675443" y="4023479"/>
            <a:ext cx="4820857" cy="1289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671798" y="2608691"/>
            <a:ext cx="4824501" cy="1428628"/>
          </a:xfrm>
          <a:prstGeom prst="rect">
            <a:avLst/>
          </a:prstGeom>
        </p:spPr>
        <p:txBody>
          <a:bodyPr anchor="t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950" y="1473200"/>
            <a:ext cx="7886700" cy="626295"/>
          </a:xfrm>
          <a:prstGeom prst="rect">
            <a:avLst/>
          </a:prstGeom>
        </p:spPr>
        <p:txBody>
          <a:bodyPr anchor="t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188" y="2308225"/>
            <a:ext cx="7886700" cy="193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0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950" y="1473200"/>
            <a:ext cx="7886700" cy="626295"/>
          </a:xfrm>
          <a:prstGeom prst="rect">
            <a:avLst/>
          </a:prstGeom>
        </p:spPr>
        <p:txBody>
          <a:bodyPr anchor="t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188" y="2308225"/>
            <a:ext cx="3816350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138" y="2308225"/>
            <a:ext cx="3840162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Einspaltig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308225"/>
            <a:ext cx="7886700" cy="193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itelplatzhalter 18"/>
          <p:cNvSpPr>
            <a:spLocks noGrp="1"/>
          </p:cNvSpPr>
          <p:nvPr>
            <p:ph type="title"/>
          </p:nvPr>
        </p:nvSpPr>
        <p:spPr>
          <a:xfrm>
            <a:off x="628650" y="1473200"/>
            <a:ext cx="7867650" cy="6262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905" y="447020"/>
            <a:ext cx="3086100" cy="22837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Zweispaltig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308225"/>
            <a:ext cx="3816350" cy="402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itelplatzhalter 18"/>
          <p:cNvSpPr>
            <a:spLocks noGrp="1"/>
          </p:cNvSpPr>
          <p:nvPr>
            <p:ph type="title"/>
          </p:nvPr>
        </p:nvSpPr>
        <p:spPr>
          <a:xfrm>
            <a:off x="628650" y="1473200"/>
            <a:ext cx="7867650" cy="6262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43437" y="2308225"/>
            <a:ext cx="3852863" cy="402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905" y="447020"/>
            <a:ext cx="3086100" cy="22837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535489" y="2384425"/>
            <a:ext cx="3960812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298" y="4444792"/>
            <a:ext cx="3264336" cy="1317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itelplatzhalter 18"/>
          <p:cNvSpPr>
            <a:spLocks noGrp="1"/>
          </p:cNvSpPr>
          <p:nvPr>
            <p:ph type="title"/>
          </p:nvPr>
        </p:nvSpPr>
        <p:spPr>
          <a:xfrm>
            <a:off x="628650" y="2384425"/>
            <a:ext cx="3616779" cy="910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fontAlgn="t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7" name="Dreieck 16"/>
          <p:cNvSpPr/>
          <p:nvPr userDrawn="1"/>
        </p:nvSpPr>
        <p:spPr>
          <a:xfrm rot="5400000">
            <a:off x="4792521" y="4577570"/>
            <a:ext cx="95248" cy="1037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 useBgFill="1">
        <p:nvSpPr>
          <p:cNvPr id="18" name="Rechteck 17"/>
          <p:cNvSpPr/>
          <p:nvPr userDrawn="1"/>
        </p:nvSpPr>
        <p:spPr>
          <a:xfrm>
            <a:off x="413591" y="476250"/>
            <a:ext cx="2504421" cy="397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5950" y="1628775"/>
            <a:ext cx="3811588" cy="2042272"/>
          </a:xfrm>
          <a:prstGeom prst="rect">
            <a:avLst/>
          </a:prstGeom>
        </p:spPr>
        <p:txBody>
          <a:bodyPr wrap="square" tIns="0" bIns="46800" anchor="t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188" y="2810435"/>
            <a:ext cx="3816350" cy="3550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643438" y="1520775"/>
            <a:ext cx="3852862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4643438" y="1628775"/>
            <a:ext cx="3852862" cy="4716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905" y="447020"/>
            <a:ext cx="3086100" cy="22837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es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11188" y="1520775"/>
            <a:ext cx="7885112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611188" y="1628775"/>
            <a:ext cx="7885112" cy="4716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905" y="447020"/>
            <a:ext cx="3086100" cy="22837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/>
          <p:cNvSpPr/>
          <p:nvPr userDrawn="1"/>
        </p:nvSpPr>
        <p:spPr>
          <a:xfrm>
            <a:off x="413591" y="476250"/>
            <a:ext cx="2504421" cy="397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ung 23"/>
          <p:cNvGrpSpPr/>
          <p:nvPr userDrawn="1"/>
        </p:nvGrpSpPr>
        <p:grpSpPr>
          <a:xfrm>
            <a:off x="0" y="6584951"/>
            <a:ext cx="9144000" cy="270000"/>
            <a:chOff x="0" y="6584951"/>
            <a:chExt cx="9144000" cy="270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0" y="6584951"/>
              <a:ext cx="1822361" cy="27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1822361" y="6584951"/>
              <a:ext cx="1822361" cy="27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3644722" y="6584951"/>
              <a:ext cx="1822361" cy="27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5467083" y="6584951"/>
              <a:ext cx="1822361" cy="27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7289444" y="6584951"/>
              <a:ext cx="1854556" cy="27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Date Placeholder 3"/>
          <p:cNvSpPr txBox="1">
            <a:spLocks/>
          </p:cNvSpPr>
          <p:nvPr userDrawn="1"/>
        </p:nvSpPr>
        <p:spPr>
          <a:xfrm>
            <a:off x="539304" y="6582783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763DA-395A-EE44-947A-9045F68EEBA5}" type="datetime4">
              <a:rPr lang="de-DE" sz="11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/>
              <a:t>22. Februar 2022</a:t>
            </a:fld>
            <a:endParaRPr lang="de-DE" sz="1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reieck 6"/>
          <p:cNvSpPr/>
          <p:nvPr userDrawn="1"/>
        </p:nvSpPr>
        <p:spPr>
          <a:xfrm rot="5400000">
            <a:off x="615422" y="515412"/>
            <a:ext cx="95248" cy="10371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4536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4536000" y="0"/>
            <a:ext cx="115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5688000" y="0"/>
            <a:ext cx="1152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6840000" y="0"/>
            <a:ext cx="115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7992000" y="0"/>
            <a:ext cx="11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14" y="203294"/>
            <a:ext cx="1153638" cy="48214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76" y="404200"/>
            <a:ext cx="1133856" cy="292608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905" y="447020"/>
            <a:ext cx="3086100" cy="22837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162" y="6581751"/>
            <a:ext cx="2263140" cy="27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C07774A3-BA0B-414F-A83B-450A748237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5" r:id="rId5"/>
    <p:sldLayoutId id="2147483663" r:id="rId6"/>
    <p:sldLayoutId id="2147483666" r:id="rId7"/>
    <p:sldLayoutId id="2147483667" r:id="rId8"/>
    <p:sldLayoutId id="214748367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2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pos="2721" userDrawn="1">
          <p15:clr>
            <a:srgbClr val="F26B43"/>
          </p15:clr>
        </p15:guide>
        <p15:guide id="5" pos="2789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  <p15:guide id="7" pos="385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pos="5352" userDrawn="1">
          <p15:clr>
            <a:srgbClr val="F26B43"/>
          </p15:clr>
        </p15:guide>
        <p15:guide id="11" orient="horz" pos="3997" userDrawn="1">
          <p15:clr>
            <a:srgbClr val="F26B43"/>
          </p15:clr>
        </p15:guide>
        <p15:guide id="12" pos="3583" userDrawn="1">
          <p15:clr>
            <a:srgbClr val="F26B43"/>
          </p15:clr>
        </p15:guide>
        <p15:guide id="13" pos="4309" userDrawn="1">
          <p15:clr>
            <a:srgbClr val="F26B43"/>
          </p15:clr>
        </p15:guide>
        <p15:guide id="14" pos="3447" userDrawn="1">
          <p15:clr>
            <a:srgbClr val="F26B43"/>
          </p15:clr>
        </p15:guide>
        <p15:guide id="15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www.beccaria.de/nano.cms/de/7-schritte-online/Page/1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kv-buendnis.de/gesunde-lebenswelten/schule/wegweiser/#wegweiser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kv-buendnis.de/gesunde-lebenswelten/schule/qualitaetskriterie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frederick.groeger-roth@mj.niedersachsen.de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>
          <a:xfrm>
            <a:off x="240479" y="5730628"/>
            <a:ext cx="4820857" cy="531595"/>
          </a:xfrm>
        </p:spPr>
        <p:txBody>
          <a:bodyPr/>
          <a:lstStyle/>
          <a:p>
            <a:r>
              <a:rPr lang="de-DE" dirty="0"/>
              <a:t>Frederick Groeger-Roth</a:t>
            </a:r>
            <a:br>
              <a:rPr lang="de-DE" dirty="0"/>
            </a:br>
            <a:r>
              <a:rPr lang="de-DE" dirty="0"/>
              <a:t>Landespräventionsrat Niedersachsen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26864" y="2012343"/>
            <a:ext cx="5278931" cy="1428628"/>
          </a:xfrm>
        </p:spPr>
        <p:txBody>
          <a:bodyPr/>
          <a:lstStyle/>
          <a:p>
            <a:r>
              <a:rPr lang="de-DE" sz="3600" b="1" dirty="0" smtClean="0"/>
              <a:t>Vom guten Präventionsprojekt zum guten Förderantrag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sz="2000" b="1" dirty="0" smtClean="0"/>
              <a:t>Online-Workshop „Präventionsprojekte </a:t>
            </a:r>
            <a:r>
              <a:rPr lang="de-DE" sz="2000" b="1" dirty="0"/>
              <a:t>richtig auf den Weg bringen“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Präventionsrat Braunschweig</a:t>
            </a:r>
            <a:br>
              <a:rPr lang="de-DE" sz="2000" b="1" dirty="0" smtClean="0"/>
            </a:br>
            <a:r>
              <a:rPr lang="de-DE" sz="2000" b="1" dirty="0" smtClean="0"/>
              <a:t>2. Teil am 22. Februar 2022</a:t>
            </a:r>
            <a:r>
              <a:rPr lang="de-DE" sz="2000" dirty="0" smtClean="0"/>
              <a:t> 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933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4909" y="600099"/>
            <a:ext cx="83404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indizierte Prävention: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richtet sich an Personen mit ersten </a:t>
            </a:r>
            <a:r>
              <a:rPr lang="de-DE" sz="2800" dirty="0"/>
              <a:t>A</a:t>
            </a:r>
            <a:r>
              <a:rPr lang="de-DE" sz="2800" dirty="0" smtClean="0"/>
              <a:t>nzeichen eines Problems, ohne dass dies schon voll ausgebildet ist</a:t>
            </a:r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typische Fragen bei der Entwicklung von Präventionsangeboten:</a:t>
            </a:r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liegt wirklich ein besonderer Handlungsbedarf vor, oder handelt es sich um (z.B. jugendtypisches) Experimentierverhalten?  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wie können negative Wirkungen (</a:t>
            </a:r>
            <a:r>
              <a:rPr lang="de-DE" sz="2800" dirty="0" err="1" smtClean="0"/>
              <a:t>Labeling</a:t>
            </a:r>
            <a:r>
              <a:rPr lang="de-DE" sz="2800" dirty="0" smtClean="0"/>
              <a:t>, Stigmatisierung) vermieden werden?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665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33" y="1057147"/>
            <a:ext cx="6743267" cy="55246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714"/>
            <a:ext cx="2754152" cy="19976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199101"/>
            <a:ext cx="444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Standards und ihr Nutzen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5622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18280" y="6202497"/>
            <a:ext cx="6386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https://www.beccaria.de/nano.cms/de/7-schritte-online/Page/1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600" y="115599"/>
            <a:ext cx="2325400" cy="10351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0" y="268396"/>
            <a:ext cx="3519055" cy="12166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82" y="1835907"/>
            <a:ext cx="3370692" cy="11854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80" y="3450884"/>
            <a:ext cx="3520137" cy="11914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08" y="4806747"/>
            <a:ext cx="3593236" cy="12105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708" y="1539513"/>
            <a:ext cx="3260726" cy="10520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1274" y="2850313"/>
            <a:ext cx="3495568" cy="12902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3869" y="4604320"/>
            <a:ext cx="3574473" cy="10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19139" y="1137635"/>
            <a:ext cx="83958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Wofür sind Q – Standards nützlich?</a:t>
            </a:r>
          </a:p>
          <a:p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3200" dirty="0" smtClean="0"/>
              <a:t>Strukturierungshilfe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Tx/>
              <a:buChar char="-"/>
            </a:pPr>
            <a:r>
              <a:rPr lang="de-DE" sz="3200" dirty="0" smtClean="0"/>
              <a:t>eigene „blinde Flecken“ entdecken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Tx/>
              <a:buChar char="-"/>
            </a:pPr>
            <a:r>
              <a:rPr lang="de-DE" sz="3200" dirty="0" smtClean="0"/>
              <a:t>gemeinsame Grundlage für Kooperationen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Tx/>
              <a:buChar char="-"/>
            </a:pPr>
            <a:r>
              <a:rPr lang="de-DE" sz="3200" dirty="0" smtClean="0"/>
              <a:t>leicht in Antragslogik zu übersetzen 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3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4" y="2147455"/>
            <a:ext cx="8528308" cy="41184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0034" y="1306737"/>
            <a:ext cx="6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hlinkClick r:id="rId3"/>
              </a:rPr>
              <a:t>GKV-Bündnis: </a:t>
            </a:r>
            <a:r>
              <a:rPr lang="de-DE" sz="2400" b="1" dirty="0" smtClean="0">
                <a:hlinkClick r:id="rId3"/>
              </a:rPr>
              <a:t>Wegweiser(gkv-buendnis.de</a:t>
            </a:r>
            <a:r>
              <a:rPr lang="de-DE" sz="2400" b="1" dirty="0">
                <a:hlinkClick r:id="rId3"/>
              </a:rPr>
              <a:t>)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00034" y="686323"/>
            <a:ext cx="602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z.B. Förderung nach dem Präventionsgesetz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5047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217"/>
            <a:ext cx="8880764" cy="43471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3" y="5322385"/>
            <a:ext cx="8732261" cy="11236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7047" y="353338"/>
            <a:ext cx="7319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GKV-Bündnis: Qualitätskriterien (gkv-buendnis.de)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7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2508" y="1080655"/>
            <a:ext cx="853440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Vielen Dank für die Aufmerksamkeit!</a:t>
            </a:r>
          </a:p>
          <a:p>
            <a:endParaRPr lang="de-DE" sz="3200" b="1" dirty="0"/>
          </a:p>
          <a:p>
            <a:endParaRPr lang="de-DE" sz="3200" b="1" dirty="0" smtClean="0"/>
          </a:p>
          <a:p>
            <a:r>
              <a:rPr lang="de-DE" sz="2400" u="sng" dirty="0" smtClean="0"/>
              <a:t>Kontakt:</a:t>
            </a:r>
            <a:endParaRPr lang="de-DE" sz="2400" u="sng" dirty="0"/>
          </a:p>
          <a:p>
            <a:endParaRPr lang="de-DE" sz="2400" dirty="0"/>
          </a:p>
          <a:p>
            <a:r>
              <a:rPr lang="de-DE" sz="2400" dirty="0"/>
              <a:t>Frederick Groeger-Roth	</a:t>
            </a:r>
          </a:p>
          <a:p>
            <a:r>
              <a:rPr lang="de-DE" sz="2400" dirty="0" smtClean="0"/>
              <a:t>Landespräventionsrat Niedersachsen</a:t>
            </a:r>
            <a:endParaRPr lang="de-DE" sz="2400" dirty="0"/>
          </a:p>
          <a:p>
            <a:r>
              <a:rPr lang="de-DE" sz="2400" dirty="0" smtClean="0"/>
              <a:t>Siebstraße </a:t>
            </a:r>
            <a:r>
              <a:rPr lang="de-DE" sz="2400" dirty="0"/>
              <a:t>4</a:t>
            </a:r>
          </a:p>
          <a:p>
            <a:r>
              <a:rPr lang="de-DE" sz="2400" dirty="0" smtClean="0"/>
              <a:t>30171 Hannover</a:t>
            </a:r>
            <a:r>
              <a:rPr lang="de-DE" sz="2400" dirty="0"/>
              <a:t>		</a:t>
            </a:r>
          </a:p>
          <a:p>
            <a:r>
              <a:rPr lang="de-DE" sz="2400" dirty="0" smtClean="0"/>
              <a:t>Telefon: (0511) 120 </a:t>
            </a:r>
            <a:r>
              <a:rPr lang="de-DE" sz="2400" dirty="0"/>
              <a:t>– 8727</a:t>
            </a:r>
          </a:p>
          <a:p>
            <a:r>
              <a:rPr lang="de-DE" sz="2400" dirty="0"/>
              <a:t>			</a:t>
            </a:r>
          </a:p>
          <a:p>
            <a:r>
              <a:rPr lang="de-DE" sz="2400" dirty="0" smtClean="0"/>
              <a:t>E-Mail: </a:t>
            </a:r>
            <a:r>
              <a:rPr lang="de-DE" sz="2400" dirty="0" smtClean="0">
                <a:hlinkClick r:id="rId2"/>
              </a:rPr>
              <a:t>frederick.groeger-roth@mj.niedersachsen.de</a:t>
            </a:r>
            <a:r>
              <a:rPr lang="de-DE" sz="2400" dirty="0" smtClean="0"/>
              <a:t>  </a:t>
            </a:r>
            <a:endParaRPr lang="de-DE" sz="2400" dirty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9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911928"/>
            <a:ext cx="8346372" cy="250539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39110" y="914398"/>
            <a:ext cx="616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Die 4 häufigsten Fehler in der Projektplanung (nach PHINEO)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913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94448" y="355441"/>
            <a:ext cx="8395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b="1" dirty="0" smtClean="0"/>
              <a:t>„Verwechselung von Maßnahmen und Zielen“: das Ziel ist es nicht, die Maßnahme durchzuführen, sondern deren (erwartete) </a:t>
            </a:r>
            <a:r>
              <a:rPr lang="de-DE" sz="2000" b="1" dirty="0" smtClean="0"/>
              <a:t>Wirkung</a:t>
            </a:r>
          </a:p>
          <a:p>
            <a:endParaRPr lang="de-DE" sz="2000" dirty="0"/>
          </a:p>
          <a:p>
            <a:r>
              <a:rPr lang="de-DE" sz="2000" dirty="0" smtClean="0"/>
              <a:t>                                                                                           PHINEO „Wirkungstreppe“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0" y="1971241"/>
            <a:ext cx="8286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9" y="955530"/>
            <a:ext cx="3781425" cy="53625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31" y="863821"/>
            <a:ext cx="2861433" cy="54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1" y="1726914"/>
            <a:ext cx="5430982" cy="19285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217" y="639636"/>
            <a:ext cx="8659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Bedarfe und Ziele sind abhängig vom </a:t>
            </a:r>
            <a:br>
              <a:rPr lang="de-DE" sz="2800" b="1" dirty="0" smtClean="0"/>
            </a:br>
            <a:r>
              <a:rPr lang="de-DE" sz="2800" b="1" dirty="0" smtClean="0"/>
              <a:t>Projektinhalt einfach(er) zu bestimmen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638" y="3921828"/>
            <a:ext cx="3600495" cy="23721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21" y="3655487"/>
            <a:ext cx="3581717" cy="23253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323" y="1859484"/>
            <a:ext cx="2872092" cy="19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7F8B34-A9E7-48DE-B65D-BF4CB43E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66" y="679713"/>
            <a:ext cx="7010401" cy="576382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1043608" y="679713"/>
            <a:ext cx="1868664" cy="15964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497510" y="3212976"/>
            <a:ext cx="3960440" cy="29272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83320" y="1038666"/>
            <a:ext cx="3906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Bei Prävention ist es meist etwas voraussetzungsvoller…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607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79" y="995361"/>
            <a:ext cx="8241328" cy="493791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34338" y="6077405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Kolip</a:t>
            </a:r>
            <a:r>
              <a:rPr lang="de-DE" dirty="0" smtClean="0"/>
              <a:t> 2006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45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27" y="2341418"/>
            <a:ext cx="4930610" cy="2731972"/>
          </a:xfrm>
          <a:prstGeom prst="rect">
            <a:avLst/>
          </a:prstGeom>
        </p:spPr>
      </p:pic>
      <p:sp>
        <p:nvSpPr>
          <p:cNvPr id="4" name="Abgerundete rechteckige Legende 3"/>
          <p:cNvSpPr/>
          <p:nvPr/>
        </p:nvSpPr>
        <p:spPr>
          <a:xfrm>
            <a:off x="292842" y="1047002"/>
            <a:ext cx="2424545" cy="955964"/>
          </a:xfrm>
          <a:prstGeom prst="wedgeRoundRectCallout">
            <a:avLst>
              <a:gd name="adj1" fmla="val 52851"/>
              <a:gd name="adj2" fmla="val 82790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(Einstieg in) Suchtverhalten?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3402239" y="1033148"/>
            <a:ext cx="2424545" cy="955964"/>
          </a:xfrm>
          <a:prstGeom prst="wedgeRoundRectCallout">
            <a:avLst>
              <a:gd name="adj1" fmla="val 5994"/>
              <a:gd name="adj2" fmla="val 92935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Lernhinderniss</a:t>
            </a:r>
            <a:r>
              <a:rPr lang="de-DE" sz="2400" dirty="0" smtClean="0">
                <a:solidFill>
                  <a:schemeClr val="tx1"/>
                </a:solidFill>
              </a:rPr>
              <a:t>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511636" y="1060765"/>
            <a:ext cx="2258291" cy="955964"/>
          </a:xfrm>
          <a:prstGeom prst="wedgeRoundRectCallout">
            <a:avLst>
              <a:gd name="adj1" fmla="val -42006"/>
              <a:gd name="adj2" fmla="val 82790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Cybermobbing?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193964" y="5301098"/>
            <a:ext cx="2144364" cy="1052945"/>
          </a:xfrm>
          <a:prstGeom prst="wedgeRoundRectCallout">
            <a:avLst>
              <a:gd name="adj1" fmla="val 60751"/>
              <a:gd name="adj2" fmla="val -84315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Sexting</a:t>
            </a:r>
            <a:r>
              <a:rPr lang="de-DE" sz="2400" dirty="0" smtClean="0">
                <a:solidFill>
                  <a:schemeClr val="tx1"/>
                </a:solidFill>
              </a:rPr>
              <a:t> – Opfer / Täter?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061853" y="5398079"/>
            <a:ext cx="2424545" cy="955964"/>
          </a:xfrm>
          <a:prstGeom prst="wedgeRoundRectCallout">
            <a:avLst>
              <a:gd name="adj1" fmla="val 26565"/>
              <a:gd name="adj2" fmla="val -94022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j</a:t>
            </a:r>
            <a:r>
              <a:rPr lang="de-DE" sz="2400" dirty="0" smtClean="0">
                <a:solidFill>
                  <a:schemeClr val="tx1"/>
                </a:solidFill>
              </a:rPr>
              <a:t>ugendtypische Verhaltensform?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6327162" y="5398079"/>
            <a:ext cx="2424545" cy="955964"/>
          </a:xfrm>
          <a:prstGeom prst="wedgeRoundRectCallout">
            <a:avLst>
              <a:gd name="adj1" fmla="val -35720"/>
              <a:gd name="adj2" fmla="val -86775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Förderlich für Lernerfolg?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2842" y="311511"/>
            <a:ext cx="444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Wer definiert das Problem?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5040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6" y="695669"/>
            <a:ext cx="7143704" cy="588608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458732" y="737233"/>
            <a:ext cx="72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2014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324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8" y="649405"/>
            <a:ext cx="8801978" cy="59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3721" y="161872"/>
            <a:ext cx="87694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universelle Prävention:</a:t>
            </a:r>
          </a:p>
          <a:p>
            <a:r>
              <a:rPr lang="de-DE" sz="2800" dirty="0" smtClean="0"/>
              <a:t>richtet sich an gesamte Zielgruppe, unabhängig vom Risikoniveau</a:t>
            </a:r>
          </a:p>
          <a:p>
            <a:endParaRPr lang="de-DE" sz="2800" dirty="0" smtClean="0"/>
          </a:p>
          <a:p>
            <a:r>
              <a:rPr lang="de-DE" sz="2800" dirty="0" smtClean="0"/>
              <a:t>typische Fragen bei der Entwicklung von Präventionsangeboten:</a:t>
            </a:r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warum wird die gesamte Zielgruppe adressiert, </a:t>
            </a:r>
            <a:br>
              <a:rPr lang="de-DE" sz="2800" dirty="0" smtClean="0"/>
            </a:br>
            <a:r>
              <a:rPr lang="de-DE" sz="2800" dirty="0" smtClean="0"/>
              <a:t>wenn das Problem noch nicht vorliegt?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was können erreichbare Wirkungen sein?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welche überprüfbaren Ziele kann ein Projekt haben?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wie begründe ich meine Maßnahmenauswahl?</a:t>
            </a:r>
          </a:p>
          <a:p>
            <a:endParaRPr lang="de-DE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800" dirty="0" smtClean="0"/>
              <a:t>Hintergrundwissen über Wirkungszusammenhänge und Präventionsbedarfe (Risiko- und Schutzfaktoren) ist unerlässlich </a:t>
            </a:r>
          </a:p>
        </p:txBody>
      </p:sp>
    </p:spTree>
    <p:extLst>
      <p:ext uri="{BB962C8B-B14F-4D97-AF65-F5344CB8AC3E}">
        <p14:creationId xmlns:p14="http://schemas.microsoft.com/office/powerpoint/2010/main" val="10689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C07774A3-BA0B-414F-A83B-450A7482374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87928" y="637309"/>
            <a:ext cx="858981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selektive Prävention: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richtet sich an Zielgruppen mit erhöhten Risiko, </a:t>
            </a:r>
            <a:br>
              <a:rPr lang="de-DE" sz="2800" dirty="0" smtClean="0"/>
            </a:br>
            <a:r>
              <a:rPr lang="de-DE" sz="2800" dirty="0" smtClean="0"/>
              <a:t>ohne dass das Problem schon aufgetreten ist</a:t>
            </a:r>
          </a:p>
          <a:p>
            <a:endParaRPr lang="de-DE" sz="2800" dirty="0" smtClean="0"/>
          </a:p>
          <a:p>
            <a:r>
              <a:rPr lang="de-DE" sz="2800" dirty="0" smtClean="0"/>
              <a:t>typische Fragen bei der Entwicklung von Präventionsangeboten:</a:t>
            </a:r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wie begründet sich das erhöhte Risiko / der Präventionsbedarf bei der Zielgruppe?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wie können negative Wirkungen (Stigmatisierung) vermieden werden?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besteht das Ziel in der Reduzierung des Risikos oder in der Verringerung des Problems?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535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R 2017">
  <a:themeElements>
    <a:clrScheme name="LPR">
      <a:dk1>
        <a:srgbClr val="003860"/>
      </a:dk1>
      <a:lt1>
        <a:srgbClr val="FFFFFF"/>
      </a:lt1>
      <a:dk2>
        <a:srgbClr val="006992"/>
      </a:dk2>
      <a:lt2>
        <a:srgbClr val="D8D8D9"/>
      </a:lt2>
      <a:accent1>
        <a:srgbClr val="003961"/>
      </a:accent1>
      <a:accent2>
        <a:srgbClr val="28C295"/>
      </a:accent2>
      <a:accent3>
        <a:srgbClr val="009EC6"/>
      </a:accent3>
      <a:accent4>
        <a:srgbClr val="00A19E"/>
      </a:accent4>
      <a:accent5>
        <a:srgbClr val="006991"/>
      </a:accent5>
      <a:accent6>
        <a:srgbClr val="767675"/>
      </a:accent6>
      <a:hlink>
        <a:srgbClr val="00A3DA"/>
      </a:hlink>
      <a:folHlink>
        <a:srgbClr val="83848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437</Words>
  <Application>Microsoft Office PowerPoint</Application>
  <PresentationFormat>Bildschirmpräsentation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LPR 2017</vt:lpstr>
      <vt:lpstr>Vom guten Präventionsprojekt zum guten Förderantrag  Online-Workshop „Präventionsprojekte richtig auf den Weg bringen“ Präventionsrat Braunschweig 2. Teil am 22. Februar 2022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Pandel</dc:creator>
  <cp:lastModifiedBy>Frederick Groeger-Roth</cp:lastModifiedBy>
  <cp:revision>139</cp:revision>
  <cp:lastPrinted>2017-07-24T08:27:21Z</cp:lastPrinted>
  <dcterms:created xsi:type="dcterms:W3CDTF">2017-07-13T13:55:31Z</dcterms:created>
  <dcterms:modified xsi:type="dcterms:W3CDTF">2022-02-22T07:21:48Z</dcterms:modified>
</cp:coreProperties>
</file>