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4"/>
  </p:notesMasterIdLst>
  <p:handoutMasterIdLst>
    <p:handoutMasterId r:id="rId25"/>
  </p:handoutMasterIdLst>
  <p:sldIdLst>
    <p:sldId id="265" r:id="rId2"/>
    <p:sldId id="308" r:id="rId3"/>
    <p:sldId id="267" r:id="rId4"/>
    <p:sldId id="283" r:id="rId5"/>
    <p:sldId id="294" r:id="rId6"/>
    <p:sldId id="295" r:id="rId7"/>
    <p:sldId id="288" r:id="rId8"/>
    <p:sldId id="296" r:id="rId9"/>
    <p:sldId id="297" r:id="rId10"/>
    <p:sldId id="298" r:id="rId11"/>
    <p:sldId id="299" r:id="rId12"/>
    <p:sldId id="281" r:id="rId13"/>
    <p:sldId id="300" r:id="rId14"/>
    <p:sldId id="301" r:id="rId15"/>
    <p:sldId id="285" r:id="rId16"/>
    <p:sldId id="302" r:id="rId17"/>
    <p:sldId id="306" r:id="rId18"/>
    <p:sldId id="287" r:id="rId19"/>
    <p:sldId id="307" r:id="rId20"/>
    <p:sldId id="304" r:id="rId21"/>
    <p:sldId id="303" r:id="rId22"/>
    <p:sldId id="305" r:id="rId2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147"/>
    <p:restoredTop sz="94635"/>
  </p:normalViewPr>
  <p:slideViewPr>
    <p:cSldViewPr snapToGrid="0" snapToObjects="1">
      <p:cViewPr varScale="1">
        <p:scale>
          <a:sx n="69" d="100"/>
          <a:sy n="69" d="100"/>
        </p:scale>
        <p:origin x="1818" y="66"/>
      </p:cViewPr>
      <p:guideLst/>
    </p:cSldViewPr>
  </p:slideViewPr>
  <p:notesTextViewPr>
    <p:cViewPr>
      <p:scale>
        <a:sx n="1" d="1"/>
        <a:sy n="1" d="1"/>
      </p:scale>
      <p:origin x="0" y="0"/>
    </p:cViewPr>
  </p:notesTextViewPr>
  <p:notesViewPr>
    <p:cSldViewPr snapToGrid="0" snapToObjects="1">
      <p:cViewPr varScale="1">
        <p:scale>
          <a:sx n="81" d="100"/>
          <a:sy n="81" d="100"/>
        </p:scale>
        <p:origin x="276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BD7BE0-227F-1E4A-9B14-7C40C45EEE6E}" type="datetimeFigureOut">
              <a:rPr lang="de-DE" smtClean="0"/>
              <a:t>26.01.2022</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2FEA1C-D1E5-3F44-BDBA-C86E00A37019}" type="slidenum">
              <a:rPr lang="de-DE" smtClean="0"/>
              <a:t>‹Nr.›</a:t>
            </a:fld>
            <a:endParaRPr lang="de-DE"/>
          </a:p>
        </p:txBody>
      </p:sp>
    </p:spTree>
    <p:extLst>
      <p:ext uri="{BB962C8B-B14F-4D97-AF65-F5344CB8AC3E}">
        <p14:creationId xmlns:p14="http://schemas.microsoft.com/office/powerpoint/2010/main" val="223427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75E938-FBBC-5A4F-8678-CBE9AD4601E4}" type="datetimeFigureOut">
              <a:rPr lang="de-DE" smtClean="0"/>
              <a:t>26.01.2022</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F5FE0D-B4B6-F84D-96AA-AEEB99FEB27C}" type="slidenum">
              <a:rPr lang="de-DE" smtClean="0"/>
              <a:t>‹Nr.›</a:t>
            </a:fld>
            <a:endParaRPr lang="de-DE"/>
          </a:p>
        </p:txBody>
      </p:sp>
    </p:spTree>
    <p:extLst>
      <p:ext uri="{BB962C8B-B14F-4D97-AF65-F5344CB8AC3E}">
        <p14:creationId xmlns:p14="http://schemas.microsoft.com/office/powerpoint/2010/main" val="169023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lpr.niedersachsen.de/" TargetMode="External"/><Relationship Id="rId1" Type="http://schemas.openxmlformats.org/officeDocument/2006/relationships/slideMaster" Target="../slideMasters/slideMaster1.xml"/><Relationship Id="rId4" Type="http://schemas.openxmlformats.org/officeDocument/2006/relationships/image" Target="../media/image2.t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PR">
    <p:spTree>
      <p:nvGrpSpPr>
        <p:cNvPr id="1" name=""/>
        <p:cNvGrpSpPr/>
        <p:nvPr/>
      </p:nvGrpSpPr>
      <p:grpSpPr>
        <a:xfrm>
          <a:off x="0" y="0"/>
          <a:ext cx="0" cy="0"/>
          <a:chOff x="0" y="0"/>
          <a:chExt cx="0" cy="0"/>
        </a:xfrm>
      </p:grpSpPr>
      <p:sp useBgFill="1">
        <p:nvSpPr>
          <p:cNvPr id="7" name="Rechteck 6"/>
          <p:cNvSpPr/>
          <p:nvPr userDrawn="1"/>
        </p:nvSpPr>
        <p:spPr>
          <a:xfrm>
            <a:off x="0" y="-1525"/>
            <a:ext cx="9144000" cy="68564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userDrawn="1"/>
        </p:nvSpPr>
        <p:spPr>
          <a:xfrm>
            <a:off x="0" y="0"/>
            <a:ext cx="9144000" cy="115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 name="Gruppierung 1"/>
          <p:cNvGrpSpPr/>
          <p:nvPr userDrawn="1"/>
        </p:nvGrpSpPr>
        <p:grpSpPr>
          <a:xfrm>
            <a:off x="0" y="6584951"/>
            <a:ext cx="9144000" cy="270000"/>
            <a:chOff x="0" y="6584951"/>
            <a:chExt cx="9144000" cy="270000"/>
          </a:xfrm>
        </p:grpSpPr>
        <p:sp>
          <p:nvSpPr>
            <p:cNvPr id="14" name="Rechteck 13"/>
            <p:cNvSpPr/>
            <p:nvPr userDrawn="1"/>
          </p:nvSpPr>
          <p:spPr>
            <a:xfrm>
              <a:off x="0" y="6584951"/>
              <a:ext cx="1822361" cy="27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userDrawn="1"/>
          </p:nvSpPr>
          <p:spPr>
            <a:xfrm>
              <a:off x="1822361" y="6584951"/>
              <a:ext cx="1822361" cy="27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userDrawn="1"/>
          </p:nvSpPr>
          <p:spPr>
            <a:xfrm>
              <a:off x="3644722" y="6584951"/>
              <a:ext cx="1822361" cy="27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userDrawn="1"/>
          </p:nvSpPr>
          <p:spPr>
            <a:xfrm>
              <a:off x="5467083" y="6584951"/>
              <a:ext cx="1822361" cy="27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userDrawn="1"/>
          </p:nvSpPr>
          <p:spPr>
            <a:xfrm>
              <a:off x="7289444" y="6584951"/>
              <a:ext cx="1854556" cy="27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3" name="Oval 22"/>
          <p:cNvSpPr/>
          <p:nvPr userDrawn="1"/>
        </p:nvSpPr>
        <p:spPr>
          <a:xfrm>
            <a:off x="2273121" y="1256041"/>
            <a:ext cx="920839" cy="6500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Bild 20">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2410" y="628239"/>
            <a:ext cx="3519711" cy="2457729"/>
          </a:xfrm>
          <a:prstGeom prst="rect">
            <a:avLst/>
          </a:prstGeom>
        </p:spPr>
      </p:pic>
      <p:pic>
        <p:nvPicPr>
          <p:cNvPr id="25" name="Bild 2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51218" y="5846553"/>
            <a:ext cx="1584617" cy="408934"/>
          </a:xfrm>
          <a:prstGeom prst="rect">
            <a:avLst/>
          </a:prstGeom>
        </p:spPr>
      </p:pic>
      <p:sp>
        <p:nvSpPr>
          <p:cNvPr id="19" name="Date Placeholder 3"/>
          <p:cNvSpPr txBox="1">
            <a:spLocks/>
          </p:cNvSpPr>
          <p:nvPr userDrawn="1"/>
        </p:nvSpPr>
        <p:spPr>
          <a:xfrm>
            <a:off x="539304" y="6582783"/>
            <a:ext cx="2057400" cy="270000"/>
          </a:xfrm>
          <a:prstGeom prst="rect">
            <a:avLst/>
          </a:prstGeom>
          <a:noFill/>
          <a:ln>
            <a:noFill/>
          </a:ln>
        </p:spPr>
        <p:txBody>
          <a:bodyPr vert="horz" lIns="91440" tIns="45720" rIns="91440" bIns="45720" rtlCol="0" anchor="ctr"/>
          <a:lstStyle>
            <a:defPPr>
              <a:defRPr lang="de-DE"/>
            </a:defPPr>
            <a:lvl1pPr marL="0" algn="l" defTabSz="914400" rtl="0" eaLnBrk="1" latinLnBrk="0" hangingPunct="1">
              <a:defRPr sz="1000" kern="1200" baseline="0">
                <a:solidFill>
                  <a:schemeClr val="bg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E763DA-395A-EE44-947A-9045F68EEBA5}" type="datetime4">
              <a:rPr lang="de-DE" sz="1100" smtClean="0">
                <a:solidFill>
                  <a:schemeClr val="bg1"/>
                </a:solidFill>
                <a:latin typeface="Calibri" charset="0"/>
                <a:ea typeface="Calibri" charset="0"/>
                <a:cs typeface="Calibri" charset="0"/>
              </a:rPr>
              <a:pPr/>
              <a:t>26. Januar 2022</a:t>
            </a:fld>
            <a:endParaRPr lang="de-DE" sz="1100" dirty="0">
              <a:solidFill>
                <a:schemeClr val="bg1"/>
              </a:solidFill>
              <a:latin typeface="Calibri" charset="0"/>
              <a:ea typeface="Calibri" charset="0"/>
              <a:cs typeface="Calibri" charset="0"/>
            </a:endParaRPr>
          </a:p>
        </p:txBody>
      </p:sp>
      <p:sp>
        <p:nvSpPr>
          <p:cNvPr id="24" name="Text Placeholder 2"/>
          <p:cNvSpPr>
            <a:spLocks noGrp="1"/>
          </p:cNvSpPr>
          <p:nvPr>
            <p:ph type="body" idx="14"/>
          </p:nvPr>
        </p:nvSpPr>
        <p:spPr>
          <a:xfrm>
            <a:off x="3675443" y="4023479"/>
            <a:ext cx="4820857" cy="1289016"/>
          </a:xfrm>
          <a:prstGeom prst="rect">
            <a:avLst/>
          </a:prstGeom>
        </p:spPr>
        <p:txBody>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
        <p:nvSpPr>
          <p:cNvPr id="22" name="Titel 1"/>
          <p:cNvSpPr>
            <a:spLocks noGrp="1"/>
          </p:cNvSpPr>
          <p:nvPr>
            <p:ph type="title"/>
          </p:nvPr>
        </p:nvSpPr>
        <p:spPr>
          <a:xfrm>
            <a:off x="3671798" y="2608691"/>
            <a:ext cx="4824501" cy="1428628"/>
          </a:xfrm>
          <a:prstGeom prst="rect">
            <a:avLst/>
          </a:prstGeom>
        </p:spPr>
        <p:txBody>
          <a:bodyPr anchor="t" anchorCtr="0"/>
          <a:lstStyle>
            <a:lvl1pPr>
              <a:defRPr sz="4000">
                <a:solidFill>
                  <a:schemeClr val="tx1"/>
                </a:solidFill>
              </a:defRPr>
            </a:lvl1pPr>
          </a:lstStyle>
          <a:p>
            <a:r>
              <a:rPr lang="de-DE" dirty="0"/>
              <a:t>Mastertitelformat bearbeiten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3"/>
          <p:cNvSpPr>
            <a:spLocks noGrp="1" noChangeArrowheads="1"/>
          </p:cNvSpPr>
          <p:nvPr>
            <p:ph type="dt" idx="10"/>
          </p:nvPr>
        </p:nvSpPr>
        <p:spPr>
          <a:ln/>
        </p:spPr>
        <p:txBody>
          <a:bodyPr/>
          <a:lstStyle>
            <a:lvl1pPr>
              <a:defRPr/>
            </a:lvl1pPr>
          </a:lstStyle>
          <a:p>
            <a:pPr>
              <a:defRPr/>
            </a:pPr>
            <a:endParaRPr lang="de-DE"/>
          </a:p>
        </p:txBody>
      </p:sp>
      <p:sp>
        <p:nvSpPr>
          <p:cNvPr id="5" name="Rectangle 5"/>
          <p:cNvSpPr>
            <a:spLocks noGrp="1" noChangeArrowheads="1"/>
          </p:cNvSpPr>
          <p:nvPr>
            <p:ph type="sldNum" idx="11"/>
          </p:nvPr>
        </p:nvSpPr>
        <p:spPr>
          <a:ln/>
        </p:spPr>
        <p:txBody>
          <a:bodyPr/>
          <a:lstStyle>
            <a:lvl1pPr>
              <a:defRPr/>
            </a:lvl1pPr>
          </a:lstStyle>
          <a:p>
            <a:pPr>
              <a:defRPr/>
            </a:pPr>
            <a:fld id="{377B9E02-6EF1-4C04-B365-F97003834A5F}" type="slidenum">
              <a:rPr lang="de-DE" altLang="de-DE"/>
              <a:pPr>
                <a:defRPr/>
              </a:pPr>
              <a:t>‹Nr.›</a:t>
            </a:fld>
            <a:endParaRPr lang="de-DE" altLang="de-DE"/>
          </a:p>
        </p:txBody>
      </p:sp>
    </p:spTree>
    <p:extLst>
      <p:ext uri="{BB962C8B-B14F-4D97-AF65-F5344CB8AC3E}">
        <p14:creationId xmlns:p14="http://schemas.microsoft.com/office/powerpoint/2010/main" val="683514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Einspaltig">
    <p:spTree>
      <p:nvGrpSpPr>
        <p:cNvPr id="1" name=""/>
        <p:cNvGrpSpPr/>
        <p:nvPr/>
      </p:nvGrpSpPr>
      <p:grpSpPr>
        <a:xfrm>
          <a:off x="0" y="0"/>
          <a:ext cx="0" cy="0"/>
          <a:chOff x="0" y="0"/>
          <a:chExt cx="0" cy="0"/>
        </a:xfrm>
      </p:grpSpPr>
      <p:sp>
        <p:nvSpPr>
          <p:cNvPr id="2" name="Titel 1"/>
          <p:cNvSpPr>
            <a:spLocks noGrp="1"/>
          </p:cNvSpPr>
          <p:nvPr>
            <p:ph type="title"/>
          </p:nvPr>
        </p:nvSpPr>
        <p:spPr>
          <a:xfrm>
            <a:off x="615950" y="1473200"/>
            <a:ext cx="7886700" cy="626295"/>
          </a:xfrm>
          <a:prstGeom prst="rect">
            <a:avLst/>
          </a:prstGeom>
        </p:spPr>
        <p:txBody>
          <a:bodyPr anchor="t" anchorCtr="0"/>
          <a:lstStyle/>
          <a:p>
            <a:r>
              <a:rPr lang="de-DE" dirty="0"/>
              <a:t>Mastertitelformat bearbeiten</a:t>
            </a:r>
          </a:p>
        </p:txBody>
      </p:sp>
      <p:sp>
        <p:nvSpPr>
          <p:cNvPr id="5" name="Fußzeilenplatzhalter 4"/>
          <p:cNvSpPr>
            <a:spLocks noGrp="1"/>
          </p:cNvSpPr>
          <p:nvPr>
            <p:ph type="ftr" sz="quarter" idx="12"/>
          </p:nvPr>
        </p:nvSpPr>
        <p:spPr/>
        <p:txBody>
          <a:bodyPr/>
          <a:lstStyle>
            <a:lvl1pPr>
              <a:defRPr sz="1000"/>
            </a:lvl1pPr>
          </a:lstStyle>
          <a:p>
            <a:endParaRPr lang="de-DE" dirty="0"/>
          </a:p>
        </p:txBody>
      </p:sp>
      <p:sp>
        <p:nvSpPr>
          <p:cNvPr id="6" name="Content Placeholder 2"/>
          <p:cNvSpPr>
            <a:spLocks noGrp="1"/>
          </p:cNvSpPr>
          <p:nvPr>
            <p:ph idx="1"/>
          </p:nvPr>
        </p:nvSpPr>
        <p:spPr>
          <a:xfrm>
            <a:off x="611188" y="2308225"/>
            <a:ext cx="7886700" cy="1933575"/>
          </a:xfrm>
          <a:prstGeom prst="rect">
            <a:avLst/>
          </a:prstGeo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Slide Number Placeholder 5"/>
          <p:cNvSpPr>
            <a:spLocks noGrp="1"/>
          </p:cNvSpPr>
          <p:nvPr>
            <p:ph type="sldNum" sz="quarter" idx="4"/>
          </p:nvPr>
        </p:nvSpPr>
        <p:spPr>
          <a:xfrm>
            <a:off x="6327162" y="6581751"/>
            <a:ext cx="2263140" cy="271524"/>
          </a:xfrm>
          <a:prstGeom prst="rect">
            <a:avLst/>
          </a:prstGeom>
        </p:spPr>
        <p:txBody>
          <a:bodyPr vert="horz" lIns="91440" tIns="45720" rIns="91440" bIns="45720" rtlCol="0" anchor="ctr"/>
          <a:lstStyle>
            <a:lvl1pPr algn="r">
              <a:defRPr sz="1100" b="1">
                <a:solidFill>
                  <a:schemeClr val="bg1"/>
                </a:solidFill>
              </a:defRPr>
            </a:lvl1pPr>
          </a:lstStyle>
          <a:p>
            <a:r>
              <a:rPr lang="de-DE" dirty="0"/>
              <a:t>Seite </a:t>
            </a:r>
            <a:fld id="{C07774A3-BA0B-414F-A83B-450A7482374C}" type="slidenum">
              <a:rPr lang="de-DE" smtClean="0"/>
              <a:pPr/>
              <a:t>‹Nr.›</a:t>
            </a:fld>
            <a:endParaRPr lang="de-DE" dirty="0"/>
          </a:p>
        </p:txBody>
      </p:sp>
    </p:spTree>
    <p:extLst>
      <p:ext uri="{BB962C8B-B14F-4D97-AF65-F5344CB8AC3E}">
        <p14:creationId xmlns:p14="http://schemas.microsoft.com/office/powerpoint/2010/main" val="121901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Zweispaltig">
    <p:spTree>
      <p:nvGrpSpPr>
        <p:cNvPr id="1" name=""/>
        <p:cNvGrpSpPr/>
        <p:nvPr/>
      </p:nvGrpSpPr>
      <p:grpSpPr>
        <a:xfrm>
          <a:off x="0" y="0"/>
          <a:ext cx="0" cy="0"/>
          <a:chOff x="0" y="0"/>
          <a:chExt cx="0" cy="0"/>
        </a:xfrm>
      </p:grpSpPr>
      <p:sp>
        <p:nvSpPr>
          <p:cNvPr id="2" name="Titel 1"/>
          <p:cNvSpPr>
            <a:spLocks noGrp="1"/>
          </p:cNvSpPr>
          <p:nvPr>
            <p:ph type="title"/>
          </p:nvPr>
        </p:nvSpPr>
        <p:spPr>
          <a:xfrm>
            <a:off x="615950" y="1473200"/>
            <a:ext cx="7886700" cy="626295"/>
          </a:xfrm>
          <a:prstGeom prst="rect">
            <a:avLst/>
          </a:prstGeom>
        </p:spPr>
        <p:txBody>
          <a:bodyPr anchor="t" anchorCtr="0"/>
          <a:lstStyle/>
          <a:p>
            <a:r>
              <a:rPr lang="de-DE" dirty="0"/>
              <a:t>Mastertitelformat bearbeiten</a:t>
            </a:r>
          </a:p>
        </p:txBody>
      </p:sp>
      <p:sp>
        <p:nvSpPr>
          <p:cNvPr id="5" name="Fußzeilenplatzhalter 4"/>
          <p:cNvSpPr>
            <a:spLocks noGrp="1"/>
          </p:cNvSpPr>
          <p:nvPr>
            <p:ph type="ftr" sz="quarter" idx="12"/>
          </p:nvPr>
        </p:nvSpPr>
        <p:spPr/>
        <p:txBody>
          <a:bodyPr/>
          <a:lstStyle>
            <a:lvl1pPr>
              <a:defRPr sz="1000"/>
            </a:lvl1pPr>
          </a:lstStyle>
          <a:p>
            <a:endParaRPr lang="de-DE" dirty="0"/>
          </a:p>
        </p:txBody>
      </p:sp>
      <p:sp>
        <p:nvSpPr>
          <p:cNvPr id="6" name="Content Placeholder 2"/>
          <p:cNvSpPr>
            <a:spLocks noGrp="1"/>
          </p:cNvSpPr>
          <p:nvPr>
            <p:ph idx="1"/>
          </p:nvPr>
        </p:nvSpPr>
        <p:spPr>
          <a:xfrm>
            <a:off x="611188" y="2308225"/>
            <a:ext cx="3816350" cy="4003675"/>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Content Placeholder 2"/>
          <p:cNvSpPr>
            <a:spLocks noGrp="1"/>
          </p:cNvSpPr>
          <p:nvPr>
            <p:ph idx="13"/>
          </p:nvPr>
        </p:nvSpPr>
        <p:spPr>
          <a:xfrm>
            <a:off x="4656138" y="2308225"/>
            <a:ext cx="3840162" cy="4003675"/>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Slide Number Placeholder 5"/>
          <p:cNvSpPr>
            <a:spLocks noGrp="1"/>
          </p:cNvSpPr>
          <p:nvPr>
            <p:ph type="sldNum" sz="quarter" idx="4"/>
          </p:nvPr>
        </p:nvSpPr>
        <p:spPr>
          <a:xfrm>
            <a:off x="6327162" y="6581751"/>
            <a:ext cx="2263140" cy="271524"/>
          </a:xfrm>
          <a:prstGeom prst="rect">
            <a:avLst/>
          </a:prstGeom>
        </p:spPr>
        <p:txBody>
          <a:bodyPr vert="horz" lIns="91440" tIns="45720" rIns="91440" bIns="45720" rtlCol="0" anchor="ctr"/>
          <a:lstStyle>
            <a:lvl1pPr algn="r">
              <a:defRPr sz="1100" b="1">
                <a:solidFill>
                  <a:schemeClr val="bg1"/>
                </a:solidFill>
              </a:defRPr>
            </a:lvl1pPr>
          </a:lstStyle>
          <a:p>
            <a:r>
              <a:rPr lang="de-DE" dirty="0"/>
              <a:t>Seite </a:t>
            </a:r>
            <a:fld id="{C07774A3-BA0B-414F-A83B-450A7482374C}" type="slidenum">
              <a:rPr lang="de-DE" smtClean="0"/>
              <a:pPr/>
              <a:t>‹Nr.›</a:t>
            </a:fld>
            <a:endParaRPr lang="de-DE" dirty="0"/>
          </a:p>
        </p:txBody>
      </p:sp>
    </p:spTree>
    <p:extLst>
      <p:ext uri="{BB962C8B-B14F-4D97-AF65-F5344CB8AC3E}">
        <p14:creationId xmlns:p14="http://schemas.microsoft.com/office/powerpoint/2010/main" val="99033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Einspaltig Aufzählun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188" y="2308225"/>
            <a:ext cx="7886700" cy="1933575"/>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Titelplatzhalter 18"/>
          <p:cNvSpPr>
            <a:spLocks noGrp="1"/>
          </p:cNvSpPr>
          <p:nvPr>
            <p:ph type="title"/>
          </p:nvPr>
        </p:nvSpPr>
        <p:spPr>
          <a:xfrm>
            <a:off x="628650" y="1473200"/>
            <a:ext cx="7867650" cy="626295"/>
          </a:xfrm>
          <a:prstGeom prst="rect">
            <a:avLst/>
          </a:prstGeom>
          <a:ln>
            <a:noFill/>
          </a:ln>
        </p:spPr>
        <p:txBody>
          <a:bodyPr vert="horz" lIns="91440" tIns="45720" rIns="91440" bIns="45720" rtlCol="0" anchor="t" anchorCtr="0">
            <a:noAutofit/>
          </a:bodyPr>
          <a:lstStyle/>
          <a:p>
            <a:r>
              <a:rPr lang="de-DE" dirty="0"/>
              <a:t>Mastertitelformat bearbeiten</a:t>
            </a:r>
          </a:p>
        </p:txBody>
      </p:sp>
      <p:sp>
        <p:nvSpPr>
          <p:cNvPr id="10" name="Slide Number Placeholder 5"/>
          <p:cNvSpPr>
            <a:spLocks noGrp="1"/>
          </p:cNvSpPr>
          <p:nvPr>
            <p:ph type="sldNum" sz="quarter" idx="4"/>
          </p:nvPr>
        </p:nvSpPr>
        <p:spPr>
          <a:xfrm>
            <a:off x="6327162" y="6581751"/>
            <a:ext cx="2263140" cy="271524"/>
          </a:xfrm>
          <a:prstGeom prst="rect">
            <a:avLst/>
          </a:prstGeom>
        </p:spPr>
        <p:txBody>
          <a:bodyPr vert="horz" lIns="91440" tIns="45720" rIns="91440" bIns="45720" rtlCol="0" anchor="ctr"/>
          <a:lstStyle>
            <a:lvl1pPr algn="r">
              <a:defRPr sz="1100" b="1">
                <a:solidFill>
                  <a:schemeClr val="bg1"/>
                </a:solidFill>
              </a:defRPr>
            </a:lvl1pPr>
          </a:lstStyle>
          <a:p>
            <a:r>
              <a:rPr lang="de-DE" dirty="0"/>
              <a:t>Seite </a:t>
            </a:r>
            <a:fld id="{C07774A3-BA0B-414F-A83B-450A7482374C}" type="slidenum">
              <a:rPr lang="de-DE" smtClean="0"/>
              <a:pPr/>
              <a:t>‹Nr.›</a:t>
            </a:fld>
            <a:endParaRPr lang="de-DE" dirty="0"/>
          </a:p>
        </p:txBody>
      </p:sp>
      <p:sp>
        <p:nvSpPr>
          <p:cNvPr id="6" name="Footer Placeholder 4"/>
          <p:cNvSpPr>
            <a:spLocks noGrp="1"/>
          </p:cNvSpPr>
          <p:nvPr>
            <p:ph type="ftr" sz="quarter" idx="3"/>
          </p:nvPr>
        </p:nvSpPr>
        <p:spPr>
          <a:xfrm>
            <a:off x="714905" y="447020"/>
            <a:ext cx="3086100" cy="228376"/>
          </a:xfrm>
          <a:prstGeom prst="rect">
            <a:avLst/>
          </a:prstGeom>
        </p:spPr>
        <p:txBody>
          <a:bodyPr/>
          <a:lstStyle>
            <a:lvl1pPr>
              <a:defRPr sz="1000"/>
            </a:lvl1pPr>
          </a:lstStyle>
          <a:p>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Zweispaltig Aufzählun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188" y="2308225"/>
            <a:ext cx="3816350" cy="4025340"/>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Titelplatzhalter 18"/>
          <p:cNvSpPr>
            <a:spLocks noGrp="1"/>
          </p:cNvSpPr>
          <p:nvPr>
            <p:ph type="title"/>
          </p:nvPr>
        </p:nvSpPr>
        <p:spPr>
          <a:xfrm>
            <a:off x="628650" y="1473200"/>
            <a:ext cx="7867650" cy="626295"/>
          </a:xfrm>
          <a:prstGeom prst="rect">
            <a:avLst/>
          </a:prstGeom>
          <a:ln>
            <a:noFill/>
          </a:ln>
        </p:spPr>
        <p:txBody>
          <a:bodyPr vert="horz" lIns="91440" tIns="45720" rIns="91440" bIns="45720" rtlCol="0" anchor="t" anchorCtr="0">
            <a:noAutofit/>
          </a:bodyPr>
          <a:lstStyle/>
          <a:p>
            <a:r>
              <a:rPr lang="de-DE" dirty="0"/>
              <a:t>Mastertitelformat bearbeiten</a:t>
            </a:r>
          </a:p>
        </p:txBody>
      </p:sp>
      <p:sp>
        <p:nvSpPr>
          <p:cNvPr id="9" name="Content Placeholder 2"/>
          <p:cNvSpPr>
            <a:spLocks noGrp="1"/>
          </p:cNvSpPr>
          <p:nvPr>
            <p:ph idx="12"/>
          </p:nvPr>
        </p:nvSpPr>
        <p:spPr>
          <a:xfrm>
            <a:off x="4643437" y="2308225"/>
            <a:ext cx="3852863" cy="4025340"/>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0" name="Slide Number Placeholder 5"/>
          <p:cNvSpPr>
            <a:spLocks noGrp="1"/>
          </p:cNvSpPr>
          <p:nvPr>
            <p:ph type="sldNum" sz="quarter" idx="4"/>
          </p:nvPr>
        </p:nvSpPr>
        <p:spPr>
          <a:xfrm>
            <a:off x="6327162" y="6581751"/>
            <a:ext cx="2263140" cy="271524"/>
          </a:xfrm>
          <a:prstGeom prst="rect">
            <a:avLst/>
          </a:prstGeom>
        </p:spPr>
        <p:txBody>
          <a:bodyPr vert="horz" lIns="91440" tIns="45720" rIns="91440" bIns="45720" rtlCol="0" anchor="ctr"/>
          <a:lstStyle>
            <a:lvl1pPr algn="r">
              <a:defRPr sz="1100" b="1">
                <a:solidFill>
                  <a:schemeClr val="bg1"/>
                </a:solidFill>
              </a:defRPr>
            </a:lvl1pPr>
          </a:lstStyle>
          <a:p>
            <a:r>
              <a:rPr lang="de-DE" dirty="0"/>
              <a:t>Seite </a:t>
            </a:r>
            <a:fld id="{C07774A3-BA0B-414F-A83B-450A7482374C}" type="slidenum">
              <a:rPr lang="de-DE" smtClean="0"/>
              <a:pPr/>
              <a:t>‹Nr.›</a:t>
            </a:fld>
            <a:endParaRPr lang="de-DE" dirty="0"/>
          </a:p>
        </p:txBody>
      </p:sp>
      <p:sp>
        <p:nvSpPr>
          <p:cNvPr id="7" name="Footer Placeholder 4"/>
          <p:cNvSpPr>
            <a:spLocks noGrp="1"/>
          </p:cNvSpPr>
          <p:nvPr>
            <p:ph type="ftr" sz="quarter" idx="3"/>
          </p:nvPr>
        </p:nvSpPr>
        <p:spPr>
          <a:xfrm>
            <a:off x="714905" y="447020"/>
            <a:ext cx="3086100" cy="228376"/>
          </a:xfrm>
          <a:prstGeom prst="rect">
            <a:avLst/>
          </a:prstGeom>
        </p:spPr>
        <p:txBody>
          <a:bodyPr/>
          <a:lstStyle>
            <a:lvl1pPr>
              <a:defRPr sz="1000"/>
            </a:lvl1pPr>
          </a:lstStyle>
          <a:p>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
    <p:spTree>
      <p:nvGrpSpPr>
        <p:cNvPr id="1" name=""/>
        <p:cNvGrpSpPr/>
        <p:nvPr/>
      </p:nvGrpSpPr>
      <p:grpSpPr>
        <a:xfrm>
          <a:off x="0" y="0"/>
          <a:ext cx="0" cy="0"/>
          <a:chOff x="0" y="0"/>
          <a:chExt cx="0" cy="0"/>
        </a:xfrm>
      </p:grpSpPr>
      <p:sp>
        <p:nvSpPr>
          <p:cNvPr id="5" name="Rechteck 4"/>
          <p:cNvSpPr/>
          <p:nvPr userDrawn="1"/>
        </p:nvSpPr>
        <p:spPr>
          <a:xfrm>
            <a:off x="4535489" y="2384425"/>
            <a:ext cx="3960812" cy="39608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 Placeholder 2"/>
          <p:cNvSpPr>
            <a:spLocks noGrp="1"/>
          </p:cNvSpPr>
          <p:nvPr>
            <p:ph type="body" idx="1"/>
          </p:nvPr>
        </p:nvSpPr>
        <p:spPr>
          <a:xfrm>
            <a:off x="4987298" y="4444792"/>
            <a:ext cx="3264336" cy="1317029"/>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
        <p:nvSpPr>
          <p:cNvPr id="8" name="Titelplatzhalter 18"/>
          <p:cNvSpPr>
            <a:spLocks noGrp="1"/>
          </p:cNvSpPr>
          <p:nvPr>
            <p:ph type="title"/>
          </p:nvPr>
        </p:nvSpPr>
        <p:spPr>
          <a:xfrm>
            <a:off x="628650" y="2384425"/>
            <a:ext cx="3616779" cy="910771"/>
          </a:xfrm>
          <a:prstGeom prst="rect">
            <a:avLst/>
          </a:prstGeom>
          <a:ln>
            <a:noFill/>
          </a:ln>
        </p:spPr>
        <p:txBody>
          <a:bodyPr vert="horz" lIns="91440" tIns="45720" rIns="91440" bIns="45720" rtlCol="0" anchor="t" anchorCtr="0">
            <a:noAutofit/>
          </a:bodyPr>
          <a:lstStyle>
            <a:lvl1pPr fontAlgn="t">
              <a:defRPr/>
            </a:lvl1pPr>
          </a:lstStyle>
          <a:p>
            <a:r>
              <a:rPr lang="de-DE" dirty="0"/>
              <a:t>Mastertitelformat bearbeiten</a:t>
            </a:r>
          </a:p>
        </p:txBody>
      </p:sp>
      <p:sp>
        <p:nvSpPr>
          <p:cNvPr id="17" name="Dreieck 16"/>
          <p:cNvSpPr/>
          <p:nvPr userDrawn="1"/>
        </p:nvSpPr>
        <p:spPr>
          <a:xfrm rot="5400000">
            <a:off x="4792521" y="4577570"/>
            <a:ext cx="95248" cy="10371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useBgFill="1">
        <p:nvSpPr>
          <p:cNvPr id="18" name="Rechteck 17"/>
          <p:cNvSpPr/>
          <p:nvPr userDrawn="1"/>
        </p:nvSpPr>
        <p:spPr>
          <a:xfrm>
            <a:off x="413591" y="476250"/>
            <a:ext cx="2504421" cy="3978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Slide Number Placeholder 5"/>
          <p:cNvSpPr>
            <a:spLocks noGrp="1"/>
          </p:cNvSpPr>
          <p:nvPr>
            <p:ph type="sldNum" sz="quarter" idx="4"/>
          </p:nvPr>
        </p:nvSpPr>
        <p:spPr>
          <a:xfrm>
            <a:off x="6327162" y="6581751"/>
            <a:ext cx="2263140" cy="271524"/>
          </a:xfrm>
          <a:prstGeom prst="rect">
            <a:avLst/>
          </a:prstGeom>
        </p:spPr>
        <p:txBody>
          <a:bodyPr vert="horz" lIns="91440" tIns="45720" rIns="91440" bIns="45720" rtlCol="0" anchor="ctr"/>
          <a:lstStyle>
            <a:lvl1pPr algn="r">
              <a:defRPr sz="1100" b="1">
                <a:solidFill>
                  <a:schemeClr val="bg1"/>
                </a:solidFill>
              </a:defRPr>
            </a:lvl1pPr>
          </a:lstStyle>
          <a:p>
            <a:r>
              <a:rPr lang="de-DE" dirty="0"/>
              <a:t>Seite </a:t>
            </a:r>
            <a:fld id="{C07774A3-BA0B-414F-A83B-450A7482374C}" type="slidenum">
              <a:rPr lang="de-DE" smtClean="0"/>
              <a:pPr/>
              <a:t>‹Nr.›</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und Bild">
    <p:spTree>
      <p:nvGrpSpPr>
        <p:cNvPr id="1" name=""/>
        <p:cNvGrpSpPr/>
        <p:nvPr/>
      </p:nvGrpSpPr>
      <p:grpSpPr>
        <a:xfrm>
          <a:off x="0" y="0"/>
          <a:ext cx="0" cy="0"/>
          <a:chOff x="0" y="0"/>
          <a:chExt cx="0" cy="0"/>
        </a:xfrm>
      </p:grpSpPr>
      <p:sp>
        <p:nvSpPr>
          <p:cNvPr id="9" name="Titel 1"/>
          <p:cNvSpPr>
            <a:spLocks noGrp="1"/>
          </p:cNvSpPr>
          <p:nvPr>
            <p:ph type="title"/>
          </p:nvPr>
        </p:nvSpPr>
        <p:spPr>
          <a:xfrm>
            <a:off x="615950" y="1628775"/>
            <a:ext cx="3811588" cy="2042272"/>
          </a:xfrm>
          <a:prstGeom prst="rect">
            <a:avLst/>
          </a:prstGeom>
        </p:spPr>
        <p:txBody>
          <a:bodyPr wrap="square" tIns="0" bIns="46800" anchor="t" anchorCtr="0"/>
          <a:lstStyle/>
          <a:p>
            <a:r>
              <a:rPr lang="de-DE" dirty="0"/>
              <a:t>Mastertitelformat bearbeiten</a:t>
            </a:r>
          </a:p>
        </p:txBody>
      </p:sp>
      <p:sp>
        <p:nvSpPr>
          <p:cNvPr id="10" name="Content Placeholder 2"/>
          <p:cNvSpPr>
            <a:spLocks noGrp="1"/>
          </p:cNvSpPr>
          <p:nvPr>
            <p:ph idx="1"/>
          </p:nvPr>
        </p:nvSpPr>
        <p:spPr>
          <a:xfrm>
            <a:off x="611188" y="2810435"/>
            <a:ext cx="3816350" cy="3550024"/>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1" name="Rechteck 10"/>
          <p:cNvSpPr/>
          <p:nvPr userDrawn="1"/>
        </p:nvSpPr>
        <p:spPr>
          <a:xfrm>
            <a:off x="4643438" y="1520775"/>
            <a:ext cx="3852862" cy="1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18" name="Inhaltsplatzhalter 17"/>
          <p:cNvSpPr>
            <a:spLocks noGrp="1"/>
          </p:cNvSpPr>
          <p:nvPr>
            <p:ph sz="quarter" idx="12"/>
          </p:nvPr>
        </p:nvSpPr>
        <p:spPr>
          <a:xfrm>
            <a:off x="4643438" y="1628775"/>
            <a:ext cx="3852862" cy="471646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Slide Number Placeholder 5"/>
          <p:cNvSpPr>
            <a:spLocks noGrp="1"/>
          </p:cNvSpPr>
          <p:nvPr>
            <p:ph type="sldNum" sz="quarter" idx="4"/>
          </p:nvPr>
        </p:nvSpPr>
        <p:spPr>
          <a:xfrm>
            <a:off x="6327162" y="6581751"/>
            <a:ext cx="2263140" cy="271524"/>
          </a:xfrm>
          <a:prstGeom prst="rect">
            <a:avLst/>
          </a:prstGeom>
        </p:spPr>
        <p:txBody>
          <a:bodyPr vert="horz" lIns="91440" tIns="45720" rIns="91440" bIns="45720" rtlCol="0" anchor="ctr"/>
          <a:lstStyle>
            <a:lvl1pPr algn="r">
              <a:defRPr sz="1100" b="1">
                <a:solidFill>
                  <a:schemeClr val="bg1"/>
                </a:solidFill>
              </a:defRPr>
            </a:lvl1pPr>
          </a:lstStyle>
          <a:p>
            <a:r>
              <a:rPr lang="de-DE" dirty="0"/>
              <a:t>Seite </a:t>
            </a:r>
            <a:fld id="{C07774A3-BA0B-414F-A83B-450A7482374C}" type="slidenum">
              <a:rPr lang="de-DE" smtClean="0"/>
              <a:pPr/>
              <a:t>‹Nr.›</a:t>
            </a:fld>
            <a:endParaRPr lang="de-DE" dirty="0"/>
          </a:p>
        </p:txBody>
      </p:sp>
      <p:sp>
        <p:nvSpPr>
          <p:cNvPr id="8" name="Footer Placeholder 4"/>
          <p:cNvSpPr>
            <a:spLocks noGrp="1"/>
          </p:cNvSpPr>
          <p:nvPr>
            <p:ph type="ftr" sz="quarter" idx="3"/>
          </p:nvPr>
        </p:nvSpPr>
        <p:spPr>
          <a:xfrm>
            <a:off x="714905" y="447020"/>
            <a:ext cx="3086100" cy="228376"/>
          </a:xfrm>
          <a:prstGeom prst="rect">
            <a:avLst/>
          </a:prstGeom>
        </p:spPr>
        <p:txBody>
          <a:bodyPr/>
          <a:lstStyle>
            <a:lvl1pPr>
              <a:defRPr sz="1000"/>
            </a:lvl1pPr>
          </a:lstStyle>
          <a:p>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anzesseitiges Bild">
    <p:spTree>
      <p:nvGrpSpPr>
        <p:cNvPr id="1" name=""/>
        <p:cNvGrpSpPr/>
        <p:nvPr/>
      </p:nvGrpSpPr>
      <p:grpSpPr>
        <a:xfrm>
          <a:off x="0" y="0"/>
          <a:ext cx="0" cy="0"/>
          <a:chOff x="0" y="0"/>
          <a:chExt cx="0" cy="0"/>
        </a:xfrm>
      </p:grpSpPr>
      <p:sp>
        <p:nvSpPr>
          <p:cNvPr id="7" name="Rechteck 6"/>
          <p:cNvSpPr/>
          <p:nvPr userDrawn="1"/>
        </p:nvSpPr>
        <p:spPr>
          <a:xfrm>
            <a:off x="611188" y="1520775"/>
            <a:ext cx="7885112" cy="1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4" name="Inhaltsplatzhalter 3"/>
          <p:cNvSpPr>
            <a:spLocks noGrp="1"/>
          </p:cNvSpPr>
          <p:nvPr>
            <p:ph sz="quarter" idx="11"/>
          </p:nvPr>
        </p:nvSpPr>
        <p:spPr>
          <a:xfrm>
            <a:off x="611188" y="1628775"/>
            <a:ext cx="7885112" cy="471646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Slide Number Placeholder 5"/>
          <p:cNvSpPr>
            <a:spLocks noGrp="1"/>
          </p:cNvSpPr>
          <p:nvPr>
            <p:ph type="sldNum" sz="quarter" idx="4"/>
          </p:nvPr>
        </p:nvSpPr>
        <p:spPr>
          <a:xfrm>
            <a:off x="6327162" y="6581751"/>
            <a:ext cx="2263140" cy="271524"/>
          </a:xfrm>
          <a:prstGeom prst="rect">
            <a:avLst/>
          </a:prstGeom>
        </p:spPr>
        <p:txBody>
          <a:bodyPr vert="horz" lIns="91440" tIns="45720" rIns="91440" bIns="45720" rtlCol="0" anchor="ctr"/>
          <a:lstStyle>
            <a:lvl1pPr algn="r">
              <a:defRPr sz="1100" b="1">
                <a:solidFill>
                  <a:schemeClr val="bg1"/>
                </a:solidFill>
              </a:defRPr>
            </a:lvl1pPr>
          </a:lstStyle>
          <a:p>
            <a:r>
              <a:rPr lang="de-DE" dirty="0"/>
              <a:t>Seite </a:t>
            </a:r>
            <a:fld id="{C07774A3-BA0B-414F-A83B-450A7482374C}" type="slidenum">
              <a:rPr lang="de-DE" smtClean="0"/>
              <a:pPr/>
              <a:t>‹Nr.›</a:t>
            </a:fld>
            <a:endParaRPr lang="de-DE" dirty="0"/>
          </a:p>
        </p:txBody>
      </p:sp>
      <p:sp>
        <p:nvSpPr>
          <p:cNvPr id="6" name="Footer Placeholder 4"/>
          <p:cNvSpPr>
            <a:spLocks noGrp="1"/>
          </p:cNvSpPr>
          <p:nvPr>
            <p:ph type="ftr" sz="quarter" idx="3"/>
          </p:nvPr>
        </p:nvSpPr>
        <p:spPr>
          <a:xfrm>
            <a:off x="714905" y="447020"/>
            <a:ext cx="3086100" cy="228376"/>
          </a:xfrm>
          <a:prstGeom prst="rect">
            <a:avLst/>
          </a:prstGeom>
        </p:spPr>
        <p:txBody>
          <a:bodyPr/>
          <a:lstStyle>
            <a:lvl1pPr>
              <a:defRPr sz="1000"/>
            </a:lvl1pPr>
          </a:lstStyle>
          <a:p>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useBgFill="1">
        <p:nvSpPr>
          <p:cNvPr id="10" name="Rechteck 9"/>
          <p:cNvSpPr/>
          <p:nvPr userDrawn="1"/>
        </p:nvSpPr>
        <p:spPr>
          <a:xfrm>
            <a:off x="413591" y="476250"/>
            <a:ext cx="2504421" cy="3978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Slide Number Placeholder 5"/>
          <p:cNvSpPr>
            <a:spLocks noGrp="1"/>
          </p:cNvSpPr>
          <p:nvPr>
            <p:ph type="sldNum" sz="quarter" idx="4"/>
          </p:nvPr>
        </p:nvSpPr>
        <p:spPr>
          <a:xfrm>
            <a:off x="6327162" y="6581751"/>
            <a:ext cx="2263140" cy="271524"/>
          </a:xfrm>
          <a:prstGeom prst="rect">
            <a:avLst/>
          </a:prstGeom>
        </p:spPr>
        <p:txBody>
          <a:bodyPr vert="horz" lIns="91440" tIns="45720" rIns="91440" bIns="45720" rtlCol="0" anchor="ctr"/>
          <a:lstStyle>
            <a:lvl1pPr algn="r">
              <a:defRPr sz="1100" b="1">
                <a:solidFill>
                  <a:schemeClr val="bg1"/>
                </a:solidFill>
              </a:defRPr>
            </a:lvl1pPr>
          </a:lstStyle>
          <a:p>
            <a:r>
              <a:rPr lang="de-DE" dirty="0"/>
              <a:t>Seite </a:t>
            </a:r>
            <a:fld id="{C07774A3-BA0B-414F-A83B-450A7482374C}" type="slidenum">
              <a:rPr lang="de-DE" smtClean="0"/>
              <a:pPr/>
              <a:t>‹Nr.›</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t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4" name="Gruppierung 23"/>
          <p:cNvGrpSpPr/>
          <p:nvPr userDrawn="1"/>
        </p:nvGrpSpPr>
        <p:grpSpPr>
          <a:xfrm>
            <a:off x="0" y="6584951"/>
            <a:ext cx="9144000" cy="270000"/>
            <a:chOff x="0" y="6584951"/>
            <a:chExt cx="9144000" cy="270000"/>
          </a:xfrm>
        </p:grpSpPr>
        <p:sp>
          <p:nvSpPr>
            <p:cNvPr id="25" name="Rechteck 24"/>
            <p:cNvSpPr/>
            <p:nvPr userDrawn="1"/>
          </p:nvSpPr>
          <p:spPr>
            <a:xfrm>
              <a:off x="0" y="6584951"/>
              <a:ext cx="1822361" cy="27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p:cNvSpPr/>
            <p:nvPr userDrawn="1"/>
          </p:nvSpPr>
          <p:spPr>
            <a:xfrm>
              <a:off x="1822361" y="6584951"/>
              <a:ext cx="1822361" cy="27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p:cNvSpPr/>
            <p:nvPr userDrawn="1"/>
          </p:nvSpPr>
          <p:spPr>
            <a:xfrm>
              <a:off x="3644722" y="6584951"/>
              <a:ext cx="1822361" cy="27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userDrawn="1"/>
          </p:nvSpPr>
          <p:spPr>
            <a:xfrm>
              <a:off x="5467083" y="6584951"/>
              <a:ext cx="1822361" cy="27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userDrawn="1"/>
          </p:nvSpPr>
          <p:spPr>
            <a:xfrm>
              <a:off x="7289444" y="6584951"/>
              <a:ext cx="1854556" cy="27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0" name="Date Placeholder 3"/>
          <p:cNvSpPr txBox="1">
            <a:spLocks/>
          </p:cNvSpPr>
          <p:nvPr userDrawn="1"/>
        </p:nvSpPr>
        <p:spPr>
          <a:xfrm>
            <a:off x="539304" y="6582783"/>
            <a:ext cx="2057400" cy="270000"/>
          </a:xfrm>
          <a:prstGeom prst="rect">
            <a:avLst/>
          </a:prstGeom>
          <a:noFill/>
          <a:ln>
            <a:noFill/>
          </a:ln>
        </p:spPr>
        <p:txBody>
          <a:bodyPr vert="horz" lIns="91440" tIns="45720" rIns="91440" bIns="45720" rtlCol="0" anchor="ctr"/>
          <a:lstStyle>
            <a:defPPr>
              <a:defRPr lang="de-DE"/>
            </a:defPPr>
            <a:lvl1pPr marL="0" algn="l" defTabSz="914400" rtl="0" eaLnBrk="1" latinLnBrk="0" hangingPunct="1">
              <a:defRPr sz="1000" kern="1200" baseline="0">
                <a:solidFill>
                  <a:schemeClr val="bg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E763DA-395A-EE44-947A-9045F68EEBA5}" type="datetime4">
              <a:rPr lang="de-DE" sz="1100" smtClean="0">
                <a:solidFill>
                  <a:schemeClr val="bg1"/>
                </a:solidFill>
                <a:latin typeface="Calibri" charset="0"/>
                <a:ea typeface="Calibri" charset="0"/>
                <a:cs typeface="Calibri" charset="0"/>
              </a:rPr>
              <a:pPr/>
              <a:t>26. Januar 2022</a:t>
            </a:fld>
            <a:endParaRPr lang="de-DE" sz="1100" dirty="0">
              <a:solidFill>
                <a:schemeClr val="bg1"/>
              </a:solidFill>
              <a:latin typeface="Calibri" charset="0"/>
              <a:ea typeface="Calibri" charset="0"/>
              <a:cs typeface="Calibri" charset="0"/>
            </a:endParaRPr>
          </a:p>
        </p:txBody>
      </p:sp>
      <p:sp>
        <p:nvSpPr>
          <p:cNvPr id="7" name="Dreieck 6"/>
          <p:cNvSpPr/>
          <p:nvPr userDrawn="1"/>
        </p:nvSpPr>
        <p:spPr>
          <a:xfrm rot="5400000">
            <a:off x="615422" y="515412"/>
            <a:ext cx="95248" cy="10371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userDrawn="1"/>
        </p:nvSpPr>
        <p:spPr>
          <a:xfrm>
            <a:off x="0" y="0"/>
            <a:ext cx="4536000" cy="1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4536000" y="0"/>
            <a:ext cx="1152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 </a:t>
            </a:r>
          </a:p>
        </p:txBody>
      </p:sp>
      <p:sp>
        <p:nvSpPr>
          <p:cNvPr id="10" name="Rechteck 9"/>
          <p:cNvSpPr/>
          <p:nvPr userDrawn="1"/>
        </p:nvSpPr>
        <p:spPr>
          <a:xfrm>
            <a:off x="5688000" y="0"/>
            <a:ext cx="1152000" cy="1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 </a:t>
            </a:r>
          </a:p>
        </p:txBody>
      </p:sp>
      <p:sp>
        <p:nvSpPr>
          <p:cNvPr id="11" name="Rechteck 10"/>
          <p:cNvSpPr/>
          <p:nvPr userDrawn="1"/>
        </p:nvSpPr>
        <p:spPr>
          <a:xfrm>
            <a:off x="6840000" y="0"/>
            <a:ext cx="1152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 </a:t>
            </a:r>
          </a:p>
        </p:txBody>
      </p:sp>
      <p:sp>
        <p:nvSpPr>
          <p:cNvPr id="14" name="Rechteck 13"/>
          <p:cNvSpPr/>
          <p:nvPr userDrawn="1"/>
        </p:nvSpPr>
        <p:spPr>
          <a:xfrm>
            <a:off x="7992000" y="0"/>
            <a:ext cx="1152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 </a:t>
            </a:r>
          </a:p>
        </p:txBody>
      </p:sp>
      <p:pic>
        <p:nvPicPr>
          <p:cNvPr id="2" name="Bild 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644214" y="203294"/>
            <a:ext cx="1153638" cy="482147"/>
          </a:xfrm>
          <a:prstGeom prst="rect">
            <a:avLst/>
          </a:prstGeom>
        </p:spPr>
      </p:pic>
      <p:pic>
        <p:nvPicPr>
          <p:cNvPr id="5" name="Bild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822976" y="404200"/>
            <a:ext cx="1133856" cy="292608"/>
          </a:xfrm>
          <a:prstGeom prst="rect">
            <a:avLst/>
          </a:prstGeom>
        </p:spPr>
      </p:pic>
      <p:sp>
        <p:nvSpPr>
          <p:cNvPr id="15" name="Footer Placeholder 4"/>
          <p:cNvSpPr>
            <a:spLocks noGrp="1"/>
          </p:cNvSpPr>
          <p:nvPr>
            <p:ph type="ftr" sz="quarter" idx="3"/>
          </p:nvPr>
        </p:nvSpPr>
        <p:spPr>
          <a:xfrm>
            <a:off x="714905" y="447020"/>
            <a:ext cx="3086100" cy="228376"/>
          </a:xfrm>
          <a:prstGeom prst="rect">
            <a:avLst/>
          </a:prstGeom>
        </p:spPr>
        <p:txBody>
          <a:bodyPr/>
          <a:lstStyle>
            <a:lvl1pPr>
              <a:defRPr sz="1000"/>
            </a:lvl1pPr>
          </a:lstStyle>
          <a:p>
            <a:endParaRPr lang="de-DE" dirty="0"/>
          </a:p>
        </p:txBody>
      </p:sp>
      <p:sp>
        <p:nvSpPr>
          <p:cNvPr id="6" name="Slide Number Placeholder 5"/>
          <p:cNvSpPr>
            <a:spLocks noGrp="1"/>
          </p:cNvSpPr>
          <p:nvPr>
            <p:ph type="sldNum" sz="quarter" idx="4"/>
          </p:nvPr>
        </p:nvSpPr>
        <p:spPr>
          <a:xfrm>
            <a:off x="6327162" y="6581751"/>
            <a:ext cx="2263140" cy="271524"/>
          </a:xfrm>
          <a:prstGeom prst="rect">
            <a:avLst/>
          </a:prstGeom>
        </p:spPr>
        <p:txBody>
          <a:bodyPr vert="horz" lIns="91440" tIns="45720" rIns="91440" bIns="45720" rtlCol="0" anchor="ctr"/>
          <a:lstStyle>
            <a:lvl1pPr algn="r">
              <a:defRPr sz="1100" b="1">
                <a:solidFill>
                  <a:schemeClr val="bg1"/>
                </a:solidFill>
              </a:defRPr>
            </a:lvl1pPr>
          </a:lstStyle>
          <a:p>
            <a:r>
              <a:rPr lang="de-DE" dirty="0"/>
              <a:t>Seite </a:t>
            </a:r>
            <a:fld id="{C07774A3-BA0B-414F-A83B-450A7482374C}" type="slidenum">
              <a:rPr lang="de-DE" smtClean="0"/>
              <a:pPr/>
              <a:t>‹Nr.›</a:t>
            </a:fld>
            <a:endParaRPr lang="de-DE" dirty="0"/>
          </a:p>
        </p:txBody>
      </p:sp>
    </p:spTree>
    <p:extLst>
      <p:ext uri="{BB962C8B-B14F-4D97-AF65-F5344CB8AC3E}">
        <p14:creationId xmlns:p14="http://schemas.microsoft.com/office/powerpoint/2010/main" val="185858192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75" r:id="rId5"/>
    <p:sldLayoutId id="2147483663" r:id="rId6"/>
    <p:sldLayoutId id="2147483666" r:id="rId7"/>
    <p:sldLayoutId id="2147483667" r:id="rId8"/>
    <p:sldLayoutId id="2147483676" r:id="rId9"/>
    <p:sldLayoutId id="2147483701"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600" kern="1200">
          <a:solidFill>
            <a:schemeClr val="tx1"/>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Wingdings" charset="2"/>
        <a:buChar char="§"/>
        <a:defRPr sz="2200" b="0" i="0" kern="1200">
          <a:solidFill>
            <a:schemeClr val="tx1"/>
          </a:solidFill>
          <a:latin typeface="Calibri" charset="0"/>
          <a:ea typeface="Calibri" charset="0"/>
          <a:cs typeface="Calibri" charset="0"/>
        </a:defRPr>
      </a:lvl1pPr>
      <a:lvl2pPr marL="685800" indent="-228600" algn="l" defTabSz="914400" rtl="0" eaLnBrk="1" latinLnBrk="0" hangingPunct="1">
        <a:lnSpc>
          <a:spcPct val="90000"/>
        </a:lnSpc>
        <a:spcBef>
          <a:spcPts val="500"/>
        </a:spcBef>
        <a:buFont typeface="Wingdings" charset="2"/>
        <a:buChar char="§"/>
        <a:defRPr sz="2000" b="0" i="0" kern="1200">
          <a:solidFill>
            <a:schemeClr val="tx1"/>
          </a:solidFill>
          <a:latin typeface="Calibri" charset="0"/>
          <a:ea typeface="Calibri" charset="0"/>
          <a:cs typeface="Calibri" charset="0"/>
        </a:defRPr>
      </a:lvl2pPr>
      <a:lvl3pPr marL="1143000" indent="-228600" algn="l" defTabSz="914400" rtl="0" eaLnBrk="1" latinLnBrk="0" hangingPunct="1">
        <a:lnSpc>
          <a:spcPct val="90000"/>
        </a:lnSpc>
        <a:spcBef>
          <a:spcPts val="500"/>
        </a:spcBef>
        <a:buFont typeface="Wingdings" charset="2"/>
        <a:buChar char="§"/>
        <a:defRPr sz="1800" b="0" i="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Wingdings" charset="2"/>
        <a:buChar char="§"/>
        <a:defRPr sz="1500" b="0" i="0" kern="1200">
          <a:solidFill>
            <a:schemeClr val="tx1"/>
          </a:solidFill>
          <a:latin typeface="Calibri" charset="0"/>
          <a:ea typeface="Calibri" charset="0"/>
          <a:cs typeface="Calibri" charset="0"/>
        </a:defRPr>
      </a:lvl4pPr>
      <a:lvl5pPr marL="2057400" indent="-228600" algn="l" defTabSz="914400" rtl="0" eaLnBrk="1" latinLnBrk="0" hangingPunct="1">
        <a:lnSpc>
          <a:spcPct val="90000"/>
        </a:lnSpc>
        <a:spcBef>
          <a:spcPts val="500"/>
        </a:spcBef>
        <a:buFont typeface="Wingdings" charset="2"/>
        <a:buChar char="§"/>
        <a:defRPr sz="1500" b="0" i="0" kern="1200">
          <a:solidFill>
            <a:schemeClr val="tx1"/>
          </a:solidFill>
          <a:latin typeface="Calibri" charset="0"/>
          <a:ea typeface="Calibri" charset="0"/>
          <a:cs typeface="Calibri"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4" userDrawn="1">
          <p15:clr>
            <a:srgbClr val="F26B43"/>
          </p15:clr>
        </p15:guide>
        <p15:guide id="2" pos="2857" userDrawn="1">
          <p15:clr>
            <a:srgbClr val="F26B43"/>
          </p15:clr>
        </p15:guide>
        <p15:guide id="3" orient="horz" pos="300" userDrawn="1">
          <p15:clr>
            <a:srgbClr val="F26B43"/>
          </p15:clr>
        </p15:guide>
        <p15:guide id="4" pos="2721" userDrawn="1">
          <p15:clr>
            <a:srgbClr val="F26B43"/>
          </p15:clr>
        </p15:guide>
        <p15:guide id="5" pos="2789" userDrawn="1">
          <p15:clr>
            <a:srgbClr val="F26B43"/>
          </p15:clr>
        </p15:guide>
        <p15:guide id="6" orient="horz" pos="1502" userDrawn="1">
          <p15:clr>
            <a:srgbClr val="F26B43"/>
          </p15:clr>
        </p15:guide>
        <p15:guide id="7" pos="385" userDrawn="1">
          <p15:clr>
            <a:srgbClr val="F26B43"/>
          </p15:clr>
        </p15:guide>
        <p15:guide id="8" orient="horz" pos="1026" userDrawn="1">
          <p15:clr>
            <a:srgbClr val="F26B43"/>
          </p15:clr>
        </p15:guide>
        <p15:guide id="9" pos="2925" userDrawn="1">
          <p15:clr>
            <a:srgbClr val="F26B43"/>
          </p15:clr>
        </p15:guide>
        <p15:guide id="10" pos="5352" userDrawn="1">
          <p15:clr>
            <a:srgbClr val="F26B43"/>
          </p15:clr>
        </p15:guide>
        <p15:guide id="11" orient="horz" pos="3997" userDrawn="1">
          <p15:clr>
            <a:srgbClr val="F26B43"/>
          </p15:clr>
        </p15:guide>
        <p15:guide id="12" pos="3583" userDrawn="1">
          <p15:clr>
            <a:srgbClr val="F26B43"/>
          </p15:clr>
        </p15:guide>
        <p15:guide id="13" pos="4309" userDrawn="1">
          <p15:clr>
            <a:srgbClr val="F26B43"/>
          </p15:clr>
        </p15:guide>
        <p15:guide id="14" pos="3447" userDrawn="1">
          <p15:clr>
            <a:srgbClr val="F26B43"/>
          </p15:clr>
        </p15:guide>
        <p15:guide id="15" orient="horz" pos="426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hyperlink" Target="https://www.beccaria.de/nano.cms/de/7-schritte-online/Page/1/" TargetMode="Externa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hyperlink" Target="https://8health.de/10-tipps-fuer-den-erfolgreichen-foerderantrag/" TargetMode="Externa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hyperlink" Target="http://www.lpr.niedersachsen.de/" TargetMode="Externa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4"/>
          </p:nvPr>
        </p:nvSpPr>
        <p:spPr>
          <a:xfrm>
            <a:off x="240479" y="5730628"/>
            <a:ext cx="4820857" cy="531595"/>
          </a:xfrm>
        </p:spPr>
        <p:txBody>
          <a:bodyPr/>
          <a:lstStyle/>
          <a:p>
            <a:r>
              <a:rPr lang="de-DE" dirty="0"/>
              <a:t>Frederick Groeger-Roth</a:t>
            </a:r>
            <a:br>
              <a:rPr lang="de-DE" dirty="0"/>
            </a:br>
            <a:r>
              <a:rPr lang="de-DE" dirty="0"/>
              <a:t>Landespräventionsrat Niedersachsen</a:t>
            </a:r>
            <a:br>
              <a:rPr lang="de-DE" dirty="0"/>
            </a:br>
            <a:endParaRPr lang="de-DE" dirty="0"/>
          </a:p>
        </p:txBody>
      </p:sp>
      <p:sp>
        <p:nvSpPr>
          <p:cNvPr id="3" name="Titel 2"/>
          <p:cNvSpPr>
            <a:spLocks noGrp="1"/>
          </p:cNvSpPr>
          <p:nvPr>
            <p:ph type="title"/>
          </p:nvPr>
        </p:nvSpPr>
        <p:spPr>
          <a:xfrm>
            <a:off x="3626864" y="2012343"/>
            <a:ext cx="5278931" cy="1428628"/>
          </a:xfrm>
        </p:spPr>
        <p:txBody>
          <a:bodyPr/>
          <a:lstStyle/>
          <a:p>
            <a:r>
              <a:rPr lang="de-DE" sz="3600" b="1" dirty="0" smtClean="0"/>
              <a:t>Vom guten Präventionsprojekt zum guten Förderantrag</a:t>
            </a:r>
            <a:r>
              <a:rPr lang="de-DE" b="1" dirty="0"/>
              <a:t/>
            </a:r>
            <a:br>
              <a:rPr lang="de-DE" b="1" dirty="0"/>
            </a:br>
            <a:r>
              <a:rPr lang="de-DE" b="1" dirty="0"/>
              <a:t/>
            </a:r>
            <a:br>
              <a:rPr lang="de-DE" b="1" dirty="0"/>
            </a:br>
            <a:r>
              <a:rPr lang="de-DE" sz="2000" b="1" dirty="0" smtClean="0"/>
              <a:t>Online-Workshop „Präventionsprojekte </a:t>
            </a:r>
            <a:r>
              <a:rPr lang="de-DE" sz="2000" b="1" dirty="0"/>
              <a:t>richtig auf den Weg bringen“</a:t>
            </a:r>
            <a:r>
              <a:rPr lang="de-DE" sz="2000" b="1" dirty="0" smtClean="0"/>
              <a:t/>
            </a:r>
            <a:br>
              <a:rPr lang="de-DE" sz="2000" b="1" dirty="0" smtClean="0"/>
            </a:br>
            <a:r>
              <a:rPr lang="de-DE" sz="2000" b="1" dirty="0" smtClean="0"/>
              <a:t>Präventionsrat Braunschweig</a:t>
            </a:r>
            <a:br>
              <a:rPr lang="de-DE" sz="2000" b="1" dirty="0" smtClean="0"/>
            </a:br>
            <a:r>
              <a:rPr lang="de-DE" sz="2000" b="1" dirty="0" smtClean="0"/>
              <a:t>26. Januar 2022</a:t>
            </a:r>
            <a:r>
              <a:rPr lang="de-DE" sz="2000" dirty="0" smtClean="0"/>
              <a:t>  </a:t>
            </a:r>
            <a:endParaRPr lang="de-DE" sz="2000" dirty="0"/>
          </a:p>
        </p:txBody>
      </p:sp>
    </p:spTree>
    <p:extLst>
      <p:ext uri="{BB962C8B-B14F-4D97-AF65-F5344CB8AC3E}">
        <p14:creationId xmlns:p14="http://schemas.microsoft.com/office/powerpoint/2010/main" val="1493301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r>
              <a:rPr lang="de-DE" smtClean="0"/>
              <a:t>Seite </a:t>
            </a:r>
            <a:fld id="{C07774A3-BA0B-414F-A83B-450A7482374C}" type="slidenum">
              <a:rPr lang="de-DE" smtClean="0"/>
              <a:pPr/>
              <a:t>10</a:t>
            </a:fld>
            <a:endParaRPr lang="de-DE"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28" y="649405"/>
            <a:ext cx="8801978" cy="5932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5585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r>
              <a:rPr lang="de-DE" smtClean="0"/>
              <a:t>Seite </a:t>
            </a:r>
            <a:fld id="{C07774A3-BA0B-414F-A83B-450A7482374C}" type="slidenum">
              <a:rPr lang="de-DE" smtClean="0"/>
              <a:pPr/>
              <a:t>11</a:t>
            </a:fld>
            <a:endParaRPr lang="de-DE" dirty="0"/>
          </a:p>
        </p:txBody>
      </p:sp>
      <p:sp>
        <p:nvSpPr>
          <p:cNvPr id="3" name="Textfeld 2"/>
          <p:cNvSpPr txBox="1"/>
          <p:nvPr/>
        </p:nvSpPr>
        <p:spPr>
          <a:xfrm>
            <a:off x="263721" y="161872"/>
            <a:ext cx="8769443" cy="6555641"/>
          </a:xfrm>
          <a:prstGeom prst="rect">
            <a:avLst/>
          </a:prstGeom>
          <a:noFill/>
        </p:spPr>
        <p:txBody>
          <a:bodyPr wrap="square" rtlCol="0">
            <a:spAutoFit/>
          </a:bodyPr>
          <a:lstStyle/>
          <a:p>
            <a:r>
              <a:rPr lang="de-DE" sz="2800" b="1" dirty="0" smtClean="0"/>
              <a:t>universelle Prävention:</a:t>
            </a:r>
          </a:p>
          <a:p>
            <a:r>
              <a:rPr lang="de-DE" sz="2800" dirty="0" smtClean="0"/>
              <a:t>richtet sich an gesamte Zielgruppe, unabhängig vom Risikoniveau</a:t>
            </a:r>
          </a:p>
          <a:p>
            <a:endParaRPr lang="de-DE" sz="2800" dirty="0" smtClean="0"/>
          </a:p>
          <a:p>
            <a:r>
              <a:rPr lang="de-DE" sz="2800" dirty="0" smtClean="0"/>
              <a:t>typische Fragen bei der Entwicklung von Präventionsangeboten:</a:t>
            </a:r>
            <a:endParaRPr lang="de-DE" sz="2800" dirty="0"/>
          </a:p>
          <a:p>
            <a:pPr marL="285750" indent="-285750">
              <a:buFontTx/>
              <a:buChar char="-"/>
            </a:pPr>
            <a:r>
              <a:rPr lang="de-DE" sz="2800" dirty="0" smtClean="0"/>
              <a:t>warum wird die gesamte Zielgruppe adressiert, </a:t>
            </a:r>
            <a:br>
              <a:rPr lang="de-DE" sz="2800" dirty="0" smtClean="0"/>
            </a:br>
            <a:r>
              <a:rPr lang="de-DE" sz="2800" dirty="0" smtClean="0"/>
              <a:t>wenn das Problem noch nicht vorliegt?</a:t>
            </a:r>
          </a:p>
          <a:p>
            <a:pPr marL="285750" indent="-285750">
              <a:buFontTx/>
              <a:buChar char="-"/>
            </a:pPr>
            <a:r>
              <a:rPr lang="de-DE" sz="2800" dirty="0" smtClean="0"/>
              <a:t>was können erreichbare Wirkungen sein?</a:t>
            </a:r>
          </a:p>
          <a:p>
            <a:pPr marL="285750" indent="-285750">
              <a:buFontTx/>
              <a:buChar char="-"/>
            </a:pPr>
            <a:r>
              <a:rPr lang="de-DE" sz="2800" dirty="0" smtClean="0"/>
              <a:t>welche überprüfbaren Ziele kann ein Projekt haben?</a:t>
            </a:r>
          </a:p>
          <a:p>
            <a:pPr marL="285750" indent="-285750">
              <a:buFontTx/>
              <a:buChar char="-"/>
            </a:pPr>
            <a:r>
              <a:rPr lang="de-DE" sz="2800" dirty="0" smtClean="0"/>
              <a:t>wie begründe ich meine Maßnahmenauswahl?</a:t>
            </a:r>
          </a:p>
          <a:p>
            <a:endParaRPr lang="de-DE" sz="2800" dirty="0" smtClean="0"/>
          </a:p>
          <a:p>
            <a:pPr marL="285750" indent="-285750">
              <a:buFont typeface="Wingdings" panose="05000000000000000000" pitchFamily="2" charset="2"/>
              <a:buChar char="Ø"/>
            </a:pPr>
            <a:r>
              <a:rPr lang="de-DE" sz="2800" dirty="0" smtClean="0"/>
              <a:t>Hintergrundwissen über Wirkungszusammenhänge und Präventionsbedarfe (Risiko- und Schutzfaktoren) ist unerlässlich </a:t>
            </a:r>
          </a:p>
        </p:txBody>
      </p:sp>
    </p:spTree>
    <p:extLst>
      <p:ext uri="{BB962C8B-B14F-4D97-AF65-F5344CB8AC3E}">
        <p14:creationId xmlns:p14="http://schemas.microsoft.com/office/powerpoint/2010/main" val="106893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r>
              <a:rPr lang="de-DE"/>
              <a:t>Seite </a:t>
            </a:r>
            <a:fld id="{C07774A3-BA0B-414F-A83B-450A7482374C}" type="slidenum">
              <a:rPr lang="de-DE" smtClean="0"/>
              <a:pPr/>
              <a:t>12</a:t>
            </a:fld>
            <a:endParaRPr lang="de-DE" dirty="0"/>
          </a:p>
        </p:txBody>
      </p:sp>
      <p:pic>
        <p:nvPicPr>
          <p:cNvPr id="6" name="Grafik 5"/>
          <p:cNvPicPr>
            <a:picLocks noChangeAspect="1"/>
          </p:cNvPicPr>
          <p:nvPr/>
        </p:nvPicPr>
        <p:blipFill>
          <a:blip r:embed="rId2"/>
          <a:stretch>
            <a:fillRect/>
          </a:stretch>
        </p:blipFill>
        <p:spPr>
          <a:xfrm>
            <a:off x="504940" y="2258290"/>
            <a:ext cx="8442651" cy="3700363"/>
          </a:xfrm>
          <a:prstGeom prst="rect">
            <a:avLst/>
          </a:prstGeom>
        </p:spPr>
      </p:pic>
      <p:sp>
        <p:nvSpPr>
          <p:cNvPr id="3" name="Textfeld 2"/>
          <p:cNvSpPr txBox="1"/>
          <p:nvPr/>
        </p:nvSpPr>
        <p:spPr>
          <a:xfrm>
            <a:off x="402265" y="999740"/>
            <a:ext cx="7232073" cy="954107"/>
          </a:xfrm>
          <a:prstGeom prst="rect">
            <a:avLst/>
          </a:prstGeom>
          <a:noFill/>
        </p:spPr>
        <p:txBody>
          <a:bodyPr wrap="square" rtlCol="0">
            <a:spAutoFit/>
          </a:bodyPr>
          <a:lstStyle/>
          <a:p>
            <a:r>
              <a:rPr lang="de-DE" sz="2800" b="1" dirty="0" smtClean="0"/>
              <a:t>Präventionsbedarfe begründen: überregionale und lokale Datenquellen nutzen! </a:t>
            </a:r>
            <a:endParaRPr lang="de-DE" sz="2800" b="1" dirty="0"/>
          </a:p>
        </p:txBody>
      </p:sp>
    </p:spTree>
    <p:extLst>
      <p:ext uri="{BB962C8B-B14F-4D97-AF65-F5344CB8AC3E}">
        <p14:creationId xmlns:p14="http://schemas.microsoft.com/office/powerpoint/2010/main" val="3534645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r>
              <a:rPr lang="de-DE" smtClean="0"/>
              <a:t>Seite </a:t>
            </a:r>
            <a:fld id="{C07774A3-BA0B-414F-A83B-450A7482374C}" type="slidenum">
              <a:rPr lang="de-DE" smtClean="0"/>
              <a:pPr/>
              <a:t>13</a:t>
            </a:fld>
            <a:endParaRPr lang="de-DE" dirty="0"/>
          </a:p>
        </p:txBody>
      </p:sp>
      <p:sp>
        <p:nvSpPr>
          <p:cNvPr id="3" name="Textfeld 2"/>
          <p:cNvSpPr txBox="1"/>
          <p:nvPr/>
        </p:nvSpPr>
        <p:spPr>
          <a:xfrm>
            <a:off x="387928" y="637309"/>
            <a:ext cx="8589817" cy="6093976"/>
          </a:xfrm>
          <a:prstGeom prst="rect">
            <a:avLst/>
          </a:prstGeom>
          <a:noFill/>
        </p:spPr>
        <p:txBody>
          <a:bodyPr wrap="square" rtlCol="0">
            <a:spAutoFit/>
          </a:bodyPr>
          <a:lstStyle/>
          <a:p>
            <a:r>
              <a:rPr lang="de-DE" sz="2800" b="1" dirty="0" smtClean="0"/>
              <a:t>selektive Prävention:</a:t>
            </a:r>
            <a:r>
              <a:rPr lang="de-DE" sz="2800" dirty="0" smtClean="0"/>
              <a:t/>
            </a:r>
            <a:br>
              <a:rPr lang="de-DE" sz="2800" dirty="0" smtClean="0"/>
            </a:br>
            <a:r>
              <a:rPr lang="de-DE" sz="2800" dirty="0" smtClean="0"/>
              <a:t>richtet sich an Zielgruppen mit erhöhten Risiko, </a:t>
            </a:r>
            <a:br>
              <a:rPr lang="de-DE" sz="2800" dirty="0" smtClean="0"/>
            </a:br>
            <a:r>
              <a:rPr lang="de-DE" sz="2800" dirty="0" smtClean="0"/>
              <a:t>ohne dass das Problem schon aufgetreten ist</a:t>
            </a:r>
          </a:p>
          <a:p>
            <a:endParaRPr lang="de-DE" sz="2800" dirty="0" smtClean="0"/>
          </a:p>
          <a:p>
            <a:r>
              <a:rPr lang="de-DE" sz="2800" dirty="0" smtClean="0"/>
              <a:t>typische Fragen bei der Entwicklung von Präventionsangeboten:</a:t>
            </a:r>
            <a:endParaRPr lang="de-DE" sz="2800" dirty="0"/>
          </a:p>
          <a:p>
            <a:pPr marL="285750" indent="-285750">
              <a:buFontTx/>
              <a:buChar char="-"/>
            </a:pPr>
            <a:r>
              <a:rPr lang="de-DE" sz="2800" dirty="0" smtClean="0"/>
              <a:t>wie begründet sich das erhöhte Risiko / der Präventionsbedarf bei der Zielgruppe?</a:t>
            </a:r>
          </a:p>
          <a:p>
            <a:pPr marL="285750" indent="-285750">
              <a:buFontTx/>
              <a:buChar char="-"/>
            </a:pPr>
            <a:r>
              <a:rPr lang="de-DE" sz="2800" dirty="0" smtClean="0"/>
              <a:t>wie können negative Wirkungen (Stigmatisierung) vermieden werden?</a:t>
            </a:r>
          </a:p>
          <a:p>
            <a:pPr marL="285750" indent="-285750">
              <a:buFontTx/>
              <a:buChar char="-"/>
            </a:pPr>
            <a:r>
              <a:rPr lang="de-DE" sz="2800" dirty="0" smtClean="0"/>
              <a:t>besteht das Ziel in der Reduzierung des Risikos oder in der Verringerung des Problems?</a:t>
            </a:r>
          </a:p>
          <a:p>
            <a:endParaRPr lang="de-DE" dirty="0" smtClean="0"/>
          </a:p>
          <a:p>
            <a:pPr marL="285750" indent="-285750">
              <a:buFontTx/>
              <a:buChar char="-"/>
            </a:pPr>
            <a:endParaRPr lang="de-DE" dirty="0"/>
          </a:p>
          <a:p>
            <a:pPr marL="285750" indent="-285750">
              <a:buFontTx/>
              <a:buChar char="-"/>
            </a:pPr>
            <a:endParaRPr lang="de-DE" dirty="0" smtClean="0"/>
          </a:p>
        </p:txBody>
      </p:sp>
    </p:spTree>
    <p:extLst>
      <p:ext uri="{BB962C8B-B14F-4D97-AF65-F5344CB8AC3E}">
        <p14:creationId xmlns:p14="http://schemas.microsoft.com/office/powerpoint/2010/main" val="365353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r>
              <a:rPr lang="de-DE" smtClean="0"/>
              <a:t>Seite </a:t>
            </a:r>
            <a:fld id="{C07774A3-BA0B-414F-A83B-450A7482374C}" type="slidenum">
              <a:rPr lang="de-DE" smtClean="0"/>
              <a:pPr/>
              <a:t>14</a:t>
            </a:fld>
            <a:endParaRPr lang="de-DE" dirty="0"/>
          </a:p>
        </p:txBody>
      </p:sp>
      <p:sp>
        <p:nvSpPr>
          <p:cNvPr id="3" name="Textfeld 2"/>
          <p:cNvSpPr txBox="1"/>
          <p:nvPr/>
        </p:nvSpPr>
        <p:spPr>
          <a:xfrm>
            <a:off x="484909" y="600099"/>
            <a:ext cx="8340436" cy="6093976"/>
          </a:xfrm>
          <a:prstGeom prst="rect">
            <a:avLst/>
          </a:prstGeom>
          <a:noFill/>
        </p:spPr>
        <p:txBody>
          <a:bodyPr wrap="square" rtlCol="0">
            <a:spAutoFit/>
          </a:bodyPr>
          <a:lstStyle/>
          <a:p>
            <a:r>
              <a:rPr lang="de-DE" sz="2800" b="1" dirty="0" smtClean="0"/>
              <a:t>indizierte Prävention:</a:t>
            </a:r>
            <a:r>
              <a:rPr lang="de-DE" sz="2800" dirty="0" smtClean="0"/>
              <a:t/>
            </a:r>
            <a:br>
              <a:rPr lang="de-DE" sz="2800" dirty="0" smtClean="0"/>
            </a:br>
            <a:r>
              <a:rPr lang="de-DE" sz="2800" dirty="0" smtClean="0"/>
              <a:t>richtet sich an Personen mit ersten </a:t>
            </a:r>
            <a:r>
              <a:rPr lang="de-DE" sz="2800" dirty="0"/>
              <a:t>A</a:t>
            </a:r>
            <a:r>
              <a:rPr lang="de-DE" sz="2800" dirty="0" smtClean="0"/>
              <a:t>nzeichen eines Problems, ohne dass dies schon voll ausgebildet ist</a:t>
            </a:r>
          </a:p>
          <a:p>
            <a:endParaRPr lang="de-DE" sz="2800" dirty="0" smtClean="0"/>
          </a:p>
          <a:p>
            <a:endParaRPr lang="de-DE" sz="2800" dirty="0"/>
          </a:p>
          <a:p>
            <a:r>
              <a:rPr lang="de-DE" sz="2800" dirty="0" smtClean="0"/>
              <a:t>typische Fragen bei der Entwicklung von Präventionsangeboten:</a:t>
            </a:r>
            <a:endParaRPr lang="de-DE" sz="2800" dirty="0"/>
          </a:p>
          <a:p>
            <a:pPr marL="285750" indent="-285750">
              <a:buFontTx/>
              <a:buChar char="-"/>
            </a:pPr>
            <a:r>
              <a:rPr lang="de-DE" sz="2800" dirty="0" smtClean="0"/>
              <a:t>liegt wirklich ein besonderer Handlungsbedarf vor, oder handelt es sich um (z.B. jugendtypisches) Experimentierverhalten?  </a:t>
            </a:r>
          </a:p>
          <a:p>
            <a:pPr marL="285750" indent="-285750">
              <a:buFontTx/>
              <a:buChar char="-"/>
            </a:pPr>
            <a:r>
              <a:rPr lang="de-DE" sz="2800" dirty="0" smtClean="0"/>
              <a:t>wie können negative Wirkungen (</a:t>
            </a:r>
            <a:r>
              <a:rPr lang="de-DE" sz="2800" dirty="0" err="1" smtClean="0"/>
              <a:t>Labeling</a:t>
            </a:r>
            <a:r>
              <a:rPr lang="de-DE" sz="2800" dirty="0" smtClean="0"/>
              <a:t>, Stigmatisierung) vermieden werden?</a:t>
            </a:r>
            <a:endParaRPr lang="de-DE" dirty="0" smtClean="0"/>
          </a:p>
          <a:p>
            <a:endParaRPr lang="de-DE" dirty="0" smtClean="0"/>
          </a:p>
          <a:p>
            <a:pPr marL="285750" indent="-285750">
              <a:buFontTx/>
              <a:buChar char="-"/>
            </a:pPr>
            <a:endParaRPr lang="de-DE" dirty="0"/>
          </a:p>
          <a:p>
            <a:pPr marL="285750" indent="-285750">
              <a:buFontTx/>
              <a:buChar char="-"/>
            </a:pPr>
            <a:endParaRPr lang="de-DE" dirty="0" smtClean="0"/>
          </a:p>
        </p:txBody>
      </p:sp>
    </p:spTree>
    <p:extLst>
      <p:ext uri="{BB962C8B-B14F-4D97-AF65-F5344CB8AC3E}">
        <p14:creationId xmlns:p14="http://schemas.microsoft.com/office/powerpoint/2010/main" val="1466515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r>
              <a:rPr lang="de-DE" dirty="0" smtClean="0"/>
              <a:t>gute Projektplanung = gute Förderanträge</a:t>
            </a:r>
            <a:endParaRPr lang="de-DE" dirty="0"/>
          </a:p>
        </p:txBody>
      </p:sp>
      <p:sp>
        <p:nvSpPr>
          <p:cNvPr id="3" name="Titel 2"/>
          <p:cNvSpPr>
            <a:spLocks noGrp="1"/>
          </p:cNvSpPr>
          <p:nvPr>
            <p:ph type="title"/>
          </p:nvPr>
        </p:nvSpPr>
        <p:spPr>
          <a:xfrm>
            <a:off x="628650" y="2384425"/>
            <a:ext cx="3777526" cy="910771"/>
          </a:xfrm>
        </p:spPr>
        <p:txBody>
          <a:bodyPr/>
          <a:lstStyle/>
          <a:p>
            <a:r>
              <a:rPr lang="de-DE" dirty="0"/>
              <a:t>3. </a:t>
            </a:r>
            <a:r>
              <a:rPr lang="de-DE" dirty="0" smtClean="0"/>
              <a:t>These </a:t>
            </a:r>
            <a:endParaRPr lang="de-DE" dirty="0"/>
          </a:p>
        </p:txBody>
      </p:sp>
      <p:sp>
        <p:nvSpPr>
          <p:cNvPr id="4" name="Foliennummernplatzhalter 3"/>
          <p:cNvSpPr>
            <a:spLocks noGrp="1"/>
          </p:cNvSpPr>
          <p:nvPr>
            <p:ph type="sldNum" sz="quarter" idx="4"/>
          </p:nvPr>
        </p:nvSpPr>
        <p:spPr/>
        <p:txBody>
          <a:bodyPr/>
          <a:lstStyle/>
          <a:p>
            <a:r>
              <a:rPr lang="de-DE"/>
              <a:t>Seite </a:t>
            </a:r>
            <a:fld id="{C07774A3-BA0B-414F-A83B-450A7482374C}" type="slidenum">
              <a:rPr lang="de-DE" smtClean="0"/>
              <a:pPr/>
              <a:t>15</a:t>
            </a:fld>
            <a:endParaRPr lang="de-DE" dirty="0"/>
          </a:p>
        </p:txBody>
      </p:sp>
    </p:spTree>
    <p:extLst>
      <p:ext uri="{BB962C8B-B14F-4D97-AF65-F5344CB8AC3E}">
        <p14:creationId xmlns:p14="http://schemas.microsoft.com/office/powerpoint/2010/main" val="424746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r>
              <a:rPr lang="de-DE" smtClean="0"/>
              <a:t>Seite </a:t>
            </a:r>
            <a:fld id="{C07774A3-BA0B-414F-A83B-450A7482374C}" type="slidenum">
              <a:rPr lang="de-DE" smtClean="0"/>
              <a:pPr/>
              <a:t>16</a:t>
            </a:fld>
            <a:endParaRPr lang="de-DE" dirty="0"/>
          </a:p>
        </p:txBody>
      </p:sp>
      <p:sp>
        <p:nvSpPr>
          <p:cNvPr id="3" name="Rechteck 2"/>
          <p:cNvSpPr/>
          <p:nvPr/>
        </p:nvSpPr>
        <p:spPr>
          <a:xfrm>
            <a:off x="218280" y="6202497"/>
            <a:ext cx="6386946" cy="369332"/>
          </a:xfrm>
          <a:prstGeom prst="rect">
            <a:avLst/>
          </a:prstGeom>
        </p:spPr>
        <p:txBody>
          <a:bodyPr wrap="square">
            <a:spAutoFit/>
          </a:bodyPr>
          <a:lstStyle/>
          <a:p>
            <a:r>
              <a:rPr lang="de-DE" dirty="0">
                <a:hlinkClick r:id="rId2"/>
              </a:rPr>
              <a:t>https://www.beccaria.de/nano.cms/de/7-schritte-online/Page/1</a:t>
            </a:r>
            <a:r>
              <a:rPr lang="de-DE" dirty="0" smtClean="0">
                <a:hlinkClick r:id="rId2"/>
              </a:rPr>
              <a:t>/</a:t>
            </a:r>
            <a:r>
              <a:rPr lang="de-DE" dirty="0" smtClean="0"/>
              <a:t> </a:t>
            </a:r>
            <a:endParaRPr lang="de-DE" dirty="0"/>
          </a:p>
        </p:txBody>
      </p:sp>
      <p:pic>
        <p:nvPicPr>
          <p:cNvPr id="4" name="Grafik 3"/>
          <p:cNvPicPr>
            <a:picLocks noChangeAspect="1"/>
          </p:cNvPicPr>
          <p:nvPr/>
        </p:nvPicPr>
        <p:blipFill>
          <a:blip r:embed="rId3"/>
          <a:stretch>
            <a:fillRect/>
          </a:stretch>
        </p:blipFill>
        <p:spPr>
          <a:xfrm>
            <a:off x="6818600" y="115599"/>
            <a:ext cx="2325400" cy="1035178"/>
          </a:xfrm>
          <a:prstGeom prst="rect">
            <a:avLst/>
          </a:prstGeom>
        </p:spPr>
      </p:pic>
      <p:pic>
        <p:nvPicPr>
          <p:cNvPr id="5" name="Grafik 4"/>
          <p:cNvPicPr>
            <a:picLocks noChangeAspect="1"/>
          </p:cNvPicPr>
          <p:nvPr/>
        </p:nvPicPr>
        <p:blipFill>
          <a:blip r:embed="rId4"/>
          <a:stretch>
            <a:fillRect/>
          </a:stretch>
        </p:blipFill>
        <p:spPr>
          <a:xfrm>
            <a:off x="218280" y="268396"/>
            <a:ext cx="3519055" cy="1216695"/>
          </a:xfrm>
          <a:prstGeom prst="rect">
            <a:avLst/>
          </a:prstGeom>
        </p:spPr>
      </p:pic>
      <p:pic>
        <p:nvPicPr>
          <p:cNvPr id="6" name="Grafik 5"/>
          <p:cNvPicPr>
            <a:picLocks noChangeAspect="1"/>
          </p:cNvPicPr>
          <p:nvPr/>
        </p:nvPicPr>
        <p:blipFill>
          <a:blip r:embed="rId5"/>
          <a:stretch>
            <a:fillRect/>
          </a:stretch>
        </p:blipFill>
        <p:spPr>
          <a:xfrm>
            <a:off x="254882" y="1835907"/>
            <a:ext cx="3370692" cy="1185430"/>
          </a:xfrm>
          <a:prstGeom prst="rect">
            <a:avLst/>
          </a:prstGeom>
        </p:spPr>
      </p:pic>
      <p:pic>
        <p:nvPicPr>
          <p:cNvPr id="7" name="Grafik 6"/>
          <p:cNvPicPr>
            <a:picLocks noChangeAspect="1"/>
          </p:cNvPicPr>
          <p:nvPr/>
        </p:nvPicPr>
        <p:blipFill>
          <a:blip r:embed="rId6"/>
          <a:stretch>
            <a:fillRect/>
          </a:stretch>
        </p:blipFill>
        <p:spPr>
          <a:xfrm>
            <a:off x="218280" y="3450884"/>
            <a:ext cx="3520137" cy="1191431"/>
          </a:xfrm>
          <a:prstGeom prst="rect">
            <a:avLst/>
          </a:prstGeom>
        </p:spPr>
      </p:pic>
      <p:pic>
        <p:nvPicPr>
          <p:cNvPr id="8" name="Grafik 7"/>
          <p:cNvPicPr>
            <a:picLocks noChangeAspect="1"/>
          </p:cNvPicPr>
          <p:nvPr/>
        </p:nvPicPr>
        <p:blipFill>
          <a:blip r:embed="rId7"/>
          <a:stretch>
            <a:fillRect/>
          </a:stretch>
        </p:blipFill>
        <p:spPr>
          <a:xfrm>
            <a:off x="180108" y="4806747"/>
            <a:ext cx="3593236" cy="1210555"/>
          </a:xfrm>
          <a:prstGeom prst="rect">
            <a:avLst/>
          </a:prstGeom>
        </p:spPr>
      </p:pic>
      <p:pic>
        <p:nvPicPr>
          <p:cNvPr id="9" name="Grafik 8"/>
          <p:cNvPicPr>
            <a:picLocks noChangeAspect="1"/>
          </p:cNvPicPr>
          <p:nvPr/>
        </p:nvPicPr>
        <p:blipFill>
          <a:blip r:embed="rId8"/>
          <a:stretch>
            <a:fillRect/>
          </a:stretch>
        </p:blipFill>
        <p:spPr>
          <a:xfrm>
            <a:off x="5413708" y="1539513"/>
            <a:ext cx="3260726" cy="1052024"/>
          </a:xfrm>
          <a:prstGeom prst="rect">
            <a:avLst/>
          </a:prstGeom>
        </p:spPr>
      </p:pic>
      <p:pic>
        <p:nvPicPr>
          <p:cNvPr id="10" name="Grafik 9"/>
          <p:cNvPicPr>
            <a:picLocks noChangeAspect="1"/>
          </p:cNvPicPr>
          <p:nvPr/>
        </p:nvPicPr>
        <p:blipFill>
          <a:blip r:embed="rId9"/>
          <a:stretch>
            <a:fillRect/>
          </a:stretch>
        </p:blipFill>
        <p:spPr>
          <a:xfrm>
            <a:off x="5301274" y="2850313"/>
            <a:ext cx="3495568" cy="1290276"/>
          </a:xfrm>
          <a:prstGeom prst="rect">
            <a:avLst/>
          </a:prstGeom>
        </p:spPr>
      </p:pic>
      <p:pic>
        <p:nvPicPr>
          <p:cNvPr id="11" name="Grafik 10"/>
          <p:cNvPicPr>
            <a:picLocks noChangeAspect="1"/>
          </p:cNvPicPr>
          <p:nvPr/>
        </p:nvPicPr>
        <p:blipFill>
          <a:blip r:embed="rId10"/>
          <a:stretch>
            <a:fillRect/>
          </a:stretch>
        </p:blipFill>
        <p:spPr>
          <a:xfrm>
            <a:off x="5353869" y="4604320"/>
            <a:ext cx="3574473" cy="1003720"/>
          </a:xfrm>
          <a:prstGeom prst="rect">
            <a:avLst/>
          </a:prstGeom>
        </p:spPr>
      </p:pic>
    </p:spTree>
    <p:extLst>
      <p:ext uri="{BB962C8B-B14F-4D97-AF65-F5344CB8AC3E}">
        <p14:creationId xmlns:p14="http://schemas.microsoft.com/office/powerpoint/2010/main" val="4122225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r>
              <a:rPr lang="de-DE" smtClean="0"/>
              <a:t>Seite </a:t>
            </a:r>
            <a:fld id="{C07774A3-BA0B-414F-A83B-450A7482374C}" type="slidenum">
              <a:rPr lang="de-DE" smtClean="0"/>
              <a:pPr/>
              <a:t>17</a:t>
            </a:fld>
            <a:endParaRPr lang="de-DE" dirty="0"/>
          </a:p>
        </p:txBody>
      </p:sp>
      <p:pic>
        <p:nvPicPr>
          <p:cNvPr id="3" name="Grafik 2"/>
          <p:cNvPicPr>
            <a:picLocks noChangeAspect="1"/>
          </p:cNvPicPr>
          <p:nvPr/>
        </p:nvPicPr>
        <p:blipFill>
          <a:blip r:embed="rId2"/>
          <a:stretch>
            <a:fillRect/>
          </a:stretch>
        </p:blipFill>
        <p:spPr>
          <a:xfrm>
            <a:off x="517379" y="995361"/>
            <a:ext cx="8241328" cy="4937915"/>
          </a:xfrm>
          <a:prstGeom prst="rect">
            <a:avLst/>
          </a:prstGeom>
        </p:spPr>
      </p:pic>
      <p:sp>
        <p:nvSpPr>
          <p:cNvPr id="4" name="Textfeld 3"/>
          <p:cNvSpPr txBox="1"/>
          <p:nvPr/>
        </p:nvSpPr>
        <p:spPr>
          <a:xfrm>
            <a:off x="7634338" y="6077405"/>
            <a:ext cx="1343891" cy="369332"/>
          </a:xfrm>
          <a:prstGeom prst="rect">
            <a:avLst/>
          </a:prstGeom>
          <a:noFill/>
        </p:spPr>
        <p:txBody>
          <a:bodyPr wrap="square" rtlCol="0">
            <a:spAutoFit/>
          </a:bodyPr>
          <a:lstStyle/>
          <a:p>
            <a:r>
              <a:rPr lang="de-DE" dirty="0" err="1" smtClean="0"/>
              <a:t>Kolip</a:t>
            </a:r>
            <a:r>
              <a:rPr lang="de-DE" dirty="0" smtClean="0"/>
              <a:t> 2006</a:t>
            </a:r>
            <a:endParaRPr lang="de-DE" dirty="0"/>
          </a:p>
        </p:txBody>
      </p:sp>
    </p:spTree>
    <p:extLst>
      <p:ext uri="{BB962C8B-B14F-4D97-AF65-F5344CB8AC3E}">
        <p14:creationId xmlns:p14="http://schemas.microsoft.com/office/powerpoint/2010/main" val="1484526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r>
              <a:rPr lang="de-DE" dirty="0" smtClean="0"/>
              <a:t>Entlastung durch klare Vorgaben</a:t>
            </a:r>
            <a:endParaRPr lang="de-DE" dirty="0"/>
          </a:p>
        </p:txBody>
      </p:sp>
      <p:sp>
        <p:nvSpPr>
          <p:cNvPr id="3" name="Titel 2"/>
          <p:cNvSpPr>
            <a:spLocks noGrp="1"/>
          </p:cNvSpPr>
          <p:nvPr>
            <p:ph type="title"/>
          </p:nvPr>
        </p:nvSpPr>
        <p:spPr>
          <a:xfrm>
            <a:off x="628650" y="2384425"/>
            <a:ext cx="3758575" cy="910771"/>
          </a:xfrm>
        </p:spPr>
        <p:txBody>
          <a:bodyPr/>
          <a:lstStyle/>
          <a:p>
            <a:r>
              <a:rPr lang="de-DE" dirty="0"/>
              <a:t>4. </a:t>
            </a:r>
            <a:r>
              <a:rPr lang="de-DE" dirty="0" smtClean="0"/>
              <a:t>These </a:t>
            </a:r>
            <a:endParaRPr lang="de-DE" dirty="0"/>
          </a:p>
        </p:txBody>
      </p:sp>
      <p:sp>
        <p:nvSpPr>
          <p:cNvPr id="4" name="Foliennummernplatzhalt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a:ln>
                  <a:noFill/>
                </a:ln>
                <a:solidFill>
                  <a:srgbClr val="FFFFFF"/>
                </a:solidFill>
                <a:effectLst/>
                <a:uLnTx/>
                <a:uFillTx/>
                <a:latin typeface="Calibri" panose="020F0502020204030204"/>
                <a:ea typeface="+mn-ea"/>
                <a:cs typeface="+mn-cs"/>
              </a:rPr>
              <a:t>Seite </a:t>
            </a:r>
            <a:fld id="{C07774A3-BA0B-414F-A83B-450A7482374C}" type="slidenum">
              <a:rPr kumimoji="0" lang="de-DE" sz="11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sz="11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782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r>
              <a:rPr lang="de-DE" smtClean="0"/>
              <a:t>Seite </a:t>
            </a:r>
            <a:fld id="{C07774A3-BA0B-414F-A83B-450A7482374C}" type="slidenum">
              <a:rPr lang="de-DE" smtClean="0"/>
              <a:pPr/>
              <a:t>19</a:t>
            </a:fld>
            <a:endParaRPr lang="de-DE" dirty="0"/>
          </a:p>
        </p:txBody>
      </p:sp>
      <p:sp>
        <p:nvSpPr>
          <p:cNvPr id="3" name="Textfeld 2"/>
          <p:cNvSpPr txBox="1"/>
          <p:nvPr/>
        </p:nvSpPr>
        <p:spPr>
          <a:xfrm>
            <a:off x="194448" y="818980"/>
            <a:ext cx="8395854" cy="6186309"/>
          </a:xfrm>
          <a:prstGeom prst="rect">
            <a:avLst/>
          </a:prstGeom>
          <a:noFill/>
        </p:spPr>
        <p:txBody>
          <a:bodyPr wrap="square" rtlCol="0">
            <a:spAutoFit/>
          </a:bodyPr>
          <a:lstStyle/>
          <a:p>
            <a:r>
              <a:rPr lang="de-DE" sz="2000" b="1" dirty="0" smtClean="0"/>
              <a:t>Struktur schafft Klarheit und hilft typische Fallen bei der </a:t>
            </a:r>
            <a:r>
              <a:rPr lang="de-DE" sz="2000" b="1" dirty="0"/>
              <a:t>A</a:t>
            </a:r>
            <a:r>
              <a:rPr lang="de-DE" sz="2000" b="1" dirty="0" smtClean="0"/>
              <a:t>ntragstellung zu vermeiden:</a:t>
            </a:r>
          </a:p>
          <a:p>
            <a:endParaRPr lang="de-DE" sz="2000" dirty="0"/>
          </a:p>
          <a:p>
            <a:pPr marL="285750" indent="-285750">
              <a:buFontTx/>
              <a:buChar char="-"/>
            </a:pPr>
            <a:r>
              <a:rPr lang="de-DE" sz="2000" dirty="0" smtClean="0"/>
              <a:t>„schwammige Ziele“: auch Fördermittelgeber*innen sind gehalten, Förderziele klar zu beschreiben</a:t>
            </a:r>
          </a:p>
          <a:p>
            <a:pPr marL="285750" indent="-285750">
              <a:buFontTx/>
              <a:buChar char="-"/>
            </a:pPr>
            <a:endParaRPr lang="de-DE" sz="2000" dirty="0"/>
          </a:p>
          <a:p>
            <a:pPr marL="285750" indent="-285750">
              <a:buFontTx/>
              <a:buChar char="-"/>
            </a:pPr>
            <a:r>
              <a:rPr lang="de-DE" sz="2000" dirty="0" smtClean="0"/>
              <a:t>„Antragslogik passt nicht zu Projektlogik“: gleiche Schrittfolge bei Projektplanung und Förderantrag </a:t>
            </a:r>
          </a:p>
          <a:p>
            <a:pPr marL="285750" indent="-285750">
              <a:buFontTx/>
              <a:buChar char="-"/>
            </a:pPr>
            <a:endParaRPr lang="de-DE" sz="2000" dirty="0"/>
          </a:p>
          <a:p>
            <a:pPr marL="285750" indent="-285750">
              <a:buFontTx/>
              <a:buChar char="-"/>
            </a:pPr>
            <a:r>
              <a:rPr lang="de-DE" sz="2000" dirty="0" smtClean="0"/>
              <a:t>„Übertreibung bei Maßnahmen“: Anträge konkurrieren über realistische Ziele und passende Maßnahmen, nicht über aufgebauschte Ziele und Maßnahmen</a:t>
            </a:r>
          </a:p>
          <a:p>
            <a:pPr marL="285750" indent="-285750">
              <a:buFontTx/>
              <a:buChar char="-"/>
            </a:pPr>
            <a:endParaRPr lang="de-DE" sz="2000" dirty="0"/>
          </a:p>
          <a:p>
            <a:pPr marL="285750" indent="-285750">
              <a:buFontTx/>
              <a:buChar char="-"/>
            </a:pPr>
            <a:r>
              <a:rPr lang="de-DE" sz="2000" dirty="0" smtClean="0"/>
              <a:t>„wer hat etwas von dem Projekt“: Bedarfe der Zielgruppen stehen im Mittelpunkt, nicht Bedarfe der antragstellenden Organisation </a:t>
            </a:r>
          </a:p>
          <a:p>
            <a:pPr marL="285750" indent="-285750">
              <a:buFontTx/>
              <a:buChar char="-"/>
            </a:pPr>
            <a:endParaRPr lang="de-DE" sz="2000" dirty="0"/>
          </a:p>
          <a:p>
            <a:pPr marL="285750" indent="-285750">
              <a:buFontTx/>
              <a:buChar char="-"/>
            </a:pPr>
            <a:r>
              <a:rPr lang="de-DE" sz="2000" dirty="0" smtClean="0"/>
              <a:t>„Verwechselung von Maßnahmen und Zielen“: das Ziel ist es nicht, die Maßnahme durchzuführen, sondern deren (erwartete) Wirkung</a:t>
            </a:r>
          </a:p>
          <a:p>
            <a:endParaRPr lang="de-DE" dirty="0"/>
          </a:p>
          <a:p>
            <a:endParaRPr lang="de-DE" dirty="0"/>
          </a:p>
        </p:txBody>
      </p:sp>
    </p:spTree>
    <p:extLst>
      <p:ext uri="{BB962C8B-B14F-4D97-AF65-F5344CB8AC3E}">
        <p14:creationId xmlns:p14="http://schemas.microsoft.com/office/powerpoint/2010/main" val="375735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r>
              <a:rPr lang="de-DE" smtClean="0"/>
              <a:t>Seite </a:t>
            </a:r>
            <a:fld id="{C07774A3-BA0B-414F-A83B-450A7482374C}" type="slidenum">
              <a:rPr lang="de-DE" smtClean="0"/>
              <a:pPr/>
              <a:t>2</a:t>
            </a:fld>
            <a:endParaRPr lang="de-DE" dirty="0"/>
          </a:p>
        </p:txBody>
      </p:sp>
      <p:sp>
        <p:nvSpPr>
          <p:cNvPr id="3" name="Textfeld 2"/>
          <p:cNvSpPr txBox="1"/>
          <p:nvPr/>
        </p:nvSpPr>
        <p:spPr>
          <a:xfrm>
            <a:off x="387927" y="1039090"/>
            <a:ext cx="8562109" cy="5170646"/>
          </a:xfrm>
          <a:prstGeom prst="rect">
            <a:avLst/>
          </a:prstGeom>
          <a:noFill/>
        </p:spPr>
        <p:txBody>
          <a:bodyPr wrap="square" rtlCol="0">
            <a:spAutoFit/>
          </a:bodyPr>
          <a:lstStyle/>
          <a:p>
            <a:r>
              <a:rPr lang="de-DE" sz="2400" b="1" dirty="0" smtClean="0"/>
              <a:t>Was auch wichtig ist, aber heute von mir nicht behandelt wird:</a:t>
            </a:r>
          </a:p>
          <a:p>
            <a:endParaRPr lang="de-DE" sz="2400" dirty="0"/>
          </a:p>
          <a:p>
            <a:endParaRPr lang="de-DE" sz="2400" dirty="0" smtClean="0"/>
          </a:p>
          <a:p>
            <a:r>
              <a:rPr lang="de-DE" sz="2400" dirty="0" smtClean="0"/>
              <a:t>z.B. </a:t>
            </a:r>
          </a:p>
          <a:p>
            <a:r>
              <a:rPr lang="de-DE" sz="2400" dirty="0" smtClean="0"/>
              <a:t>„Es </a:t>
            </a:r>
            <a:r>
              <a:rPr lang="de-DE" sz="2400" dirty="0"/>
              <a:t>ist immer wieder erstaunlich, in welch liebloser Form Förderanträge manchmal eingereicht werden. Schlecht strukturiert, schlecht lesbar, unübersichtliche Quellenangaben, Verzicht auf Textabsätze und Wahl der kleinsten möglichen Schriftart, um so viel Text wie möglich im Antrag unterzubringen, deutlich erkennbare </a:t>
            </a:r>
            <a:r>
              <a:rPr lang="de-DE" sz="2400" dirty="0" smtClean="0"/>
              <a:t>Stilbrüche (…).“</a:t>
            </a:r>
            <a:endParaRPr lang="de-DE" sz="2400" dirty="0"/>
          </a:p>
          <a:p>
            <a:endParaRPr lang="de-DE" sz="2400" dirty="0" smtClean="0"/>
          </a:p>
          <a:p>
            <a:endParaRPr lang="de-DE" sz="2400" dirty="0" smtClean="0"/>
          </a:p>
          <a:p>
            <a:r>
              <a:rPr lang="de-DE" sz="2400" dirty="0">
                <a:hlinkClick r:id="rId2"/>
              </a:rPr>
              <a:t>https://8health.de/10-tipps-fuer-den-erfolgreichen-foerderantrag</a:t>
            </a:r>
            <a:r>
              <a:rPr lang="de-DE" sz="2400" dirty="0" smtClean="0">
                <a:hlinkClick r:id="rId2"/>
              </a:rPr>
              <a:t>/</a:t>
            </a:r>
            <a:endParaRPr lang="de-DE" sz="2400" dirty="0" smtClean="0"/>
          </a:p>
          <a:p>
            <a:endParaRPr lang="de-DE" dirty="0"/>
          </a:p>
        </p:txBody>
      </p:sp>
    </p:spTree>
    <p:extLst>
      <p:ext uri="{BB962C8B-B14F-4D97-AF65-F5344CB8AC3E}">
        <p14:creationId xmlns:p14="http://schemas.microsoft.com/office/powerpoint/2010/main" val="200568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r>
              <a:rPr lang="de-DE" smtClean="0"/>
              <a:t>Seite </a:t>
            </a:r>
            <a:fld id="{C07774A3-BA0B-414F-A83B-450A7482374C}" type="slidenum">
              <a:rPr lang="de-DE" smtClean="0"/>
              <a:pPr/>
              <a:t>20</a:t>
            </a:fld>
            <a:endParaRPr lang="de-DE" dirty="0"/>
          </a:p>
        </p:txBody>
      </p:sp>
      <p:sp>
        <p:nvSpPr>
          <p:cNvPr id="3" name="Textfeld 2"/>
          <p:cNvSpPr txBox="1"/>
          <p:nvPr/>
        </p:nvSpPr>
        <p:spPr>
          <a:xfrm>
            <a:off x="124691" y="360218"/>
            <a:ext cx="8908473" cy="6186309"/>
          </a:xfrm>
          <a:prstGeom prst="rect">
            <a:avLst/>
          </a:prstGeom>
          <a:noFill/>
        </p:spPr>
        <p:txBody>
          <a:bodyPr wrap="square" rtlCol="0">
            <a:spAutoFit/>
          </a:bodyPr>
          <a:lstStyle/>
          <a:p>
            <a:r>
              <a:rPr lang="de-DE" sz="2800" b="1" dirty="0" smtClean="0"/>
              <a:t>Förderrichtlinien des LPR:</a:t>
            </a:r>
          </a:p>
          <a:p>
            <a:endParaRPr lang="de-DE" sz="2000" dirty="0"/>
          </a:p>
          <a:p>
            <a:r>
              <a:rPr lang="de-DE" sz="2200" dirty="0" smtClean="0"/>
              <a:t>- Prävention </a:t>
            </a:r>
            <a:r>
              <a:rPr lang="de-DE" sz="2200" dirty="0"/>
              <a:t>des sexuellen Missbrauchs an Kindern und </a:t>
            </a:r>
            <a:r>
              <a:rPr lang="de-DE" sz="2200" dirty="0" smtClean="0"/>
              <a:t>Jugendlichen </a:t>
            </a:r>
            <a:br>
              <a:rPr lang="de-DE" sz="2200" dirty="0" smtClean="0"/>
            </a:br>
            <a:r>
              <a:rPr lang="de-DE" sz="2200" dirty="0" smtClean="0"/>
              <a:t>  (nächste Frist 31. März 2022)</a:t>
            </a:r>
          </a:p>
          <a:p>
            <a:endParaRPr lang="de-DE" sz="2200" dirty="0"/>
          </a:p>
          <a:p>
            <a:r>
              <a:rPr lang="de-DE" sz="2200" dirty="0" smtClean="0"/>
              <a:t>- Prävention </a:t>
            </a:r>
            <a:r>
              <a:rPr lang="de-DE" sz="2200" dirty="0"/>
              <a:t>von Beleidigungen, Drohungen, Hass und Gewalt gegen </a:t>
            </a:r>
            <a:r>
              <a:rPr lang="de-DE" sz="2200" dirty="0" smtClean="0"/>
              <a:t/>
            </a:r>
            <a:br>
              <a:rPr lang="de-DE" sz="2200" dirty="0" smtClean="0"/>
            </a:br>
            <a:r>
              <a:rPr lang="de-DE" sz="2200" dirty="0" smtClean="0"/>
              <a:t>  kommunale </a:t>
            </a:r>
            <a:r>
              <a:rPr lang="de-DE" sz="2200" dirty="0"/>
              <a:t>Amts- und </a:t>
            </a:r>
            <a:r>
              <a:rPr lang="de-DE" sz="2200" dirty="0" smtClean="0"/>
              <a:t>Mandatsträger (nächste Frist 30. April 2022)</a:t>
            </a:r>
          </a:p>
          <a:p>
            <a:endParaRPr lang="de-DE" sz="2200" dirty="0"/>
          </a:p>
          <a:p>
            <a:r>
              <a:rPr lang="de-DE" sz="2200" dirty="0" smtClean="0"/>
              <a:t>- Weiterentwicklung </a:t>
            </a:r>
            <a:r>
              <a:rPr lang="de-DE" sz="2200" dirty="0"/>
              <a:t>der Kriminalprävention im Rahmen kommunaler </a:t>
            </a:r>
            <a:r>
              <a:rPr lang="de-DE" sz="2200" dirty="0" smtClean="0"/>
              <a:t>  </a:t>
            </a:r>
            <a:br>
              <a:rPr lang="de-DE" sz="2200" dirty="0" smtClean="0"/>
            </a:br>
            <a:r>
              <a:rPr lang="de-DE" sz="2200" dirty="0" smtClean="0"/>
              <a:t>   </a:t>
            </a:r>
            <a:r>
              <a:rPr lang="de-DE" sz="2200" dirty="0" smtClean="0"/>
              <a:t>Gesamtstrategien </a:t>
            </a:r>
            <a:r>
              <a:rPr lang="de-DE" sz="2200" dirty="0" smtClean="0"/>
              <a:t>(nächste Frist 30. September 2022)</a:t>
            </a:r>
          </a:p>
          <a:p>
            <a:endParaRPr lang="de-DE" sz="2200" dirty="0"/>
          </a:p>
          <a:p>
            <a:r>
              <a:rPr lang="de-DE" sz="2200" dirty="0" smtClean="0"/>
              <a:t>- und </a:t>
            </a:r>
            <a:r>
              <a:rPr lang="de-DE" sz="2200" dirty="0"/>
              <a:t>demnächst: </a:t>
            </a:r>
            <a:r>
              <a:rPr lang="de-DE" sz="2200" dirty="0" smtClean="0"/>
              <a:t>Prävention </a:t>
            </a:r>
            <a:r>
              <a:rPr lang="de-DE" sz="2200" dirty="0"/>
              <a:t>von Kinder- und Zwangsehen sowie zum </a:t>
            </a:r>
            <a:r>
              <a:rPr lang="de-DE" sz="2200" dirty="0" smtClean="0"/>
              <a:t>Schutz</a:t>
            </a:r>
            <a:br>
              <a:rPr lang="de-DE" sz="2200" dirty="0" smtClean="0"/>
            </a:br>
            <a:r>
              <a:rPr lang="de-DE" sz="2200" dirty="0" smtClean="0"/>
              <a:t>   </a:t>
            </a:r>
            <a:r>
              <a:rPr lang="de-DE" sz="2200" dirty="0"/>
              <a:t>betroffener Mädchen und </a:t>
            </a:r>
            <a:r>
              <a:rPr lang="de-DE" sz="2200" dirty="0" smtClean="0"/>
              <a:t>Jungen</a:t>
            </a:r>
          </a:p>
          <a:p>
            <a:endParaRPr lang="de-DE" sz="2200" dirty="0"/>
          </a:p>
          <a:p>
            <a:endParaRPr lang="de-DE" sz="2200" dirty="0"/>
          </a:p>
          <a:p>
            <a:r>
              <a:rPr lang="de-DE" sz="2200" i="1" dirty="0" smtClean="0"/>
              <a:t>Online – Infoveranstaltung zu Förderrichtlinien 1  und 2 am </a:t>
            </a:r>
            <a:r>
              <a:rPr lang="de-DE" sz="2200" i="1" u="sng" dirty="0" smtClean="0"/>
              <a:t>15.02.2022 von 10.00 – 12.00 </a:t>
            </a:r>
            <a:r>
              <a:rPr lang="de-DE" sz="2200" i="1" dirty="0" smtClean="0"/>
              <a:t>Uhr, siehe </a:t>
            </a:r>
            <a:r>
              <a:rPr lang="de-DE" sz="2200" i="1" dirty="0" smtClean="0">
                <a:hlinkClick r:id="rId2"/>
              </a:rPr>
              <a:t>www.lpr.niedersachsen.de</a:t>
            </a:r>
            <a:r>
              <a:rPr lang="de-DE" sz="2200" i="1" dirty="0" smtClean="0"/>
              <a:t> </a:t>
            </a:r>
            <a:endParaRPr lang="de-DE" sz="2200" i="1" dirty="0"/>
          </a:p>
          <a:p>
            <a:endParaRPr lang="de-DE" dirty="0"/>
          </a:p>
        </p:txBody>
      </p:sp>
    </p:spTree>
    <p:extLst>
      <p:ext uri="{BB962C8B-B14F-4D97-AF65-F5344CB8AC3E}">
        <p14:creationId xmlns:p14="http://schemas.microsoft.com/office/powerpoint/2010/main" val="86653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r>
              <a:rPr lang="de-DE" smtClean="0"/>
              <a:t>Seite </a:t>
            </a:r>
            <a:fld id="{C07774A3-BA0B-414F-A83B-450A7482374C}" type="slidenum">
              <a:rPr lang="de-DE" smtClean="0"/>
              <a:pPr/>
              <a:t>21</a:t>
            </a:fld>
            <a:endParaRPr lang="de-DE" dirty="0"/>
          </a:p>
        </p:txBody>
      </p:sp>
      <p:sp>
        <p:nvSpPr>
          <p:cNvPr id="3" name="Textfeld 2"/>
          <p:cNvSpPr txBox="1"/>
          <p:nvPr/>
        </p:nvSpPr>
        <p:spPr>
          <a:xfrm>
            <a:off x="124691" y="166975"/>
            <a:ext cx="8894135" cy="6801862"/>
          </a:xfrm>
          <a:prstGeom prst="rect">
            <a:avLst/>
          </a:prstGeom>
          <a:noFill/>
        </p:spPr>
        <p:txBody>
          <a:bodyPr wrap="square" rtlCol="0">
            <a:spAutoFit/>
          </a:bodyPr>
          <a:lstStyle/>
          <a:p>
            <a:r>
              <a:rPr lang="de-DE" sz="2400" b="1" dirty="0"/>
              <a:t>Bewertungskriterien </a:t>
            </a:r>
            <a:r>
              <a:rPr lang="de-DE" sz="2400" b="1" dirty="0" smtClean="0"/>
              <a:t>des LPR für </a:t>
            </a:r>
            <a:br>
              <a:rPr lang="de-DE" sz="2400" b="1" dirty="0" smtClean="0"/>
            </a:br>
            <a:r>
              <a:rPr lang="de-DE" sz="2400" b="1" dirty="0" smtClean="0"/>
              <a:t>Projektanträge</a:t>
            </a:r>
            <a:r>
              <a:rPr lang="de-DE" dirty="0"/>
              <a:t>	</a:t>
            </a:r>
            <a:endParaRPr lang="de-DE" dirty="0" smtClean="0"/>
          </a:p>
          <a:p>
            <a:endParaRPr lang="de-DE" dirty="0" smtClean="0"/>
          </a:p>
          <a:p>
            <a:r>
              <a:rPr lang="de-DE" sz="2200" u="sng" dirty="0"/>
              <a:t>1. Problembeschreibung:</a:t>
            </a:r>
          </a:p>
          <a:p>
            <a:r>
              <a:rPr lang="de-DE" sz="2200" dirty="0"/>
              <a:t>Ist die Problembeschreibung auf für den Antrag relevante Punkte fokussiert?  Ist konkret und nachvollziehbar beschrieben, wie sich das Problem vor Ort darstellt?</a:t>
            </a:r>
            <a:br>
              <a:rPr lang="de-DE" sz="2200" dirty="0"/>
            </a:br>
            <a:endParaRPr lang="de-DE" sz="2200" dirty="0"/>
          </a:p>
          <a:p>
            <a:r>
              <a:rPr lang="de-DE" sz="2200" u="sng" dirty="0"/>
              <a:t>2. Ursachen:</a:t>
            </a:r>
          </a:p>
          <a:p>
            <a:r>
              <a:rPr lang="de-DE" sz="2200" dirty="0"/>
              <a:t>Wurde konkret benannt, welche Ursachen dem Problem zugrunde liegen und welche Ursachen durch das Projekt angegangen werden sollen?</a:t>
            </a:r>
            <a:br>
              <a:rPr lang="de-DE" sz="2200" dirty="0"/>
            </a:br>
            <a:endParaRPr lang="de-DE" sz="2200" dirty="0"/>
          </a:p>
          <a:p>
            <a:r>
              <a:rPr lang="de-DE" sz="2200" u="sng" dirty="0"/>
              <a:t>3. Ziele: </a:t>
            </a:r>
          </a:p>
          <a:p>
            <a:r>
              <a:rPr lang="de-DE" sz="2200" dirty="0"/>
              <a:t>Sind die Ziele des Projekts genau beschrieben? Sind die Ziele realistisch im Projektzeitraum erreichbar und ist die Zielerreichung überprüfbar?</a:t>
            </a:r>
            <a:br>
              <a:rPr lang="de-DE" sz="2200" dirty="0"/>
            </a:br>
            <a:endParaRPr lang="de-DE" sz="2200" dirty="0"/>
          </a:p>
          <a:p>
            <a:r>
              <a:rPr lang="de-DE" sz="2200" u="sng" dirty="0"/>
              <a:t>4. Maßnahmen:</a:t>
            </a:r>
          </a:p>
          <a:p>
            <a:r>
              <a:rPr lang="de-DE" sz="2200" dirty="0"/>
              <a:t>Sind die Maßnahmen geeignet, um die formulierten Ziele in dem geplanten Projektzeitraum zu erreichen?</a:t>
            </a:r>
          </a:p>
          <a:p>
            <a:endParaRPr lang="de-DE" dirty="0"/>
          </a:p>
        </p:txBody>
      </p:sp>
    </p:spTree>
    <p:extLst>
      <p:ext uri="{BB962C8B-B14F-4D97-AF65-F5344CB8AC3E}">
        <p14:creationId xmlns:p14="http://schemas.microsoft.com/office/powerpoint/2010/main" val="429478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r>
              <a:rPr lang="de-DE" smtClean="0"/>
              <a:t>Seite </a:t>
            </a:r>
            <a:fld id="{C07774A3-BA0B-414F-A83B-450A7482374C}" type="slidenum">
              <a:rPr lang="de-DE" smtClean="0"/>
              <a:pPr/>
              <a:t>22</a:t>
            </a:fld>
            <a:endParaRPr lang="de-DE" dirty="0"/>
          </a:p>
        </p:txBody>
      </p:sp>
      <p:pic>
        <p:nvPicPr>
          <p:cNvPr id="3" name="Grafik 2"/>
          <p:cNvPicPr>
            <a:picLocks noChangeAspect="1"/>
          </p:cNvPicPr>
          <p:nvPr/>
        </p:nvPicPr>
        <p:blipFill>
          <a:blip r:embed="rId2"/>
          <a:stretch>
            <a:fillRect/>
          </a:stretch>
        </p:blipFill>
        <p:spPr>
          <a:xfrm>
            <a:off x="1537855" y="1048536"/>
            <a:ext cx="6802580" cy="5336246"/>
          </a:xfrm>
          <a:prstGeom prst="rect">
            <a:avLst/>
          </a:prstGeom>
        </p:spPr>
      </p:pic>
    </p:spTree>
    <p:extLst>
      <p:ext uri="{BB962C8B-B14F-4D97-AF65-F5344CB8AC3E}">
        <p14:creationId xmlns:p14="http://schemas.microsoft.com/office/powerpoint/2010/main" val="187279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r>
              <a:rPr lang="de-DE"/>
              <a:t>Seite </a:t>
            </a:r>
            <a:fld id="{C07774A3-BA0B-414F-A83B-450A7482374C}" type="slidenum">
              <a:rPr lang="de-DE" smtClean="0"/>
              <a:pPr/>
              <a:t>3</a:t>
            </a:fld>
            <a:endParaRPr lang="de-DE" dirty="0"/>
          </a:p>
        </p:txBody>
      </p:sp>
      <p:sp>
        <p:nvSpPr>
          <p:cNvPr id="3" name="Textfeld 2"/>
          <p:cNvSpPr txBox="1"/>
          <p:nvPr/>
        </p:nvSpPr>
        <p:spPr>
          <a:xfrm>
            <a:off x="147819" y="654022"/>
            <a:ext cx="8920375" cy="5755422"/>
          </a:xfrm>
          <a:prstGeom prst="rect">
            <a:avLst/>
          </a:prstGeom>
          <a:noFill/>
        </p:spPr>
        <p:txBody>
          <a:bodyPr wrap="square" rtlCol="0">
            <a:spAutoFit/>
          </a:bodyPr>
          <a:lstStyle/>
          <a:p>
            <a:pPr>
              <a:spcBef>
                <a:spcPts val="1200"/>
              </a:spcBef>
              <a:spcAft>
                <a:spcPts val="1200"/>
              </a:spcAft>
            </a:pPr>
            <a:r>
              <a:rPr lang="de-DE" sz="3200" b="1" dirty="0"/>
              <a:t>4</a:t>
            </a:r>
            <a:r>
              <a:rPr lang="de-DE" sz="3200" b="1" dirty="0" smtClean="0"/>
              <a:t> Thesen für heute:</a:t>
            </a:r>
            <a:endParaRPr lang="de-DE" dirty="0"/>
          </a:p>
          <a:p>
            <a:pPr marL="514350" indent="-514350">
              <a:spcBef>
                <a:spcPts val="1200"/>
              </a:spcBef>
              <a:spcAft>
                <a:spcPts val="1200"/>
              </a:spcAft>
              <a:buAutoNum type="arabicParenR"/>
            </a:pPr>
            <a:r>
              <a:rPr lang="de-DE" sz="3200" dirty="0" smtClean="0"/>
              <a:t>Anforderungen an Projektförderanträge nehmen zu (aus unterschiedlichen Gründen)</a:t>
            </a:r>
            <a:endParaRPr lang="de-DE" sz="3200" dirty="0"/>
          </a:p>
          <a:p>
            <a:pPr marL="514350" indent="-514350">
              <a:spcBef>
                <a:spcPts val="1200"/>
              </a:spcBef>
              <a:spcAft>
                <a:spcPts val="1200"/>
              </a:spcAft>
              <a:buAutoNum type="arabicParenR"/>
            </a:pPr>
            <a:r>
              <a:rPr lang="de-DE" sz="3200" dirty="0" smtClean="0"/>
              <a:t>Anforderungen an Präventionsprojekte sind </a:t>
            </a:r>
            <a:br>
              <a:rPr lang="de-DE" sz="3200" dirty="0" smtClean="0"/>
            </a:br>
            <a:r>
              <a:rPr lang="de-DE" sz="3200" dirty="0" smtClean="0"/>
              <a:t>(zu Recht) besonders anspruchsvoll</a:t>
            </a:r>
            <a:endParaRPr lang="de-DE" sz="3200" dirty="0"/>
          </a:p>
          <a:p>
            <a:pPr marL="514350" indent="-514350">
              <a:spcBef>
                <a:spcPts val="1200"/>
              </a:spcBef>
              <a:spcAft>
                <a:spcPts val="1200"/>
              </a:spcAft>
              <a:buAutoNum type="arabicParenR" startAt="3"/>
            </a:pPr>
            <a:r>
              <a:rPr lang="de-DE" sz="3200" dirty="0" smtClean="0"/>
              <a:t>guten Förderanträgen geht eine gute Projektplanung voraus</a:t>
            </a:r>
            <a:endParaRPr lang="de-DE" sz="3200" dirty="0"/>
          </a:p>
          <a:p>
            <a:pPr marL="514350" indent="-514350">
              <a:spcBef>
                <a:spcPts val="1200"/>
              </a:spcBef>
              <a:spcAft>
                <a:spcPts val="1200"/>
              </a:spcAft>
              <a:buAutoNum type="arabicParenR" startAt="3"/>
            </a:pPr>
            <a:r>
              <a:rPr lang="de-DE" sz="3200" dirty="0" smtClean="0"/>
              <a:t>Anforderungen an Projektanträge haben auch eine entlastende Funktion</a:t>
            </a:r>
            <a:endParaRPr lang="de-DE" sz="3200" dirty="0"/>
          </a:p>
        </p:txBody>
      </p:sp>
    </p:spTree>
    <p:extLst>
      <p:ext uri="{BB962C8B-B14F-4D97-AF65-F5344CB8AC3E}">
        <p14:creationId xmlns:p14="http://schemas.microsoft.com/office/powerpoint/2010/main" val="226462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a:xfrm>
            <a:off x="4987298" y="4444792"/>
            <a:ext cx="3446028" cy="1317029"/>
          </a:xfrm>
        </p:spPr>
        <p:txBody>
          <a:bodyPr/>
          <a:lstStyle/>
          <a:p>
            <a:r>
              <a:rPr lang="de-DE" dirty="0" smtClean="0"/>
              <a:t>steigende Anforderungen an Förderanträge</a:t>
            </a:r>
            <a:endParaRPr lang="de-DE" dirty="0"/>
          </a:p>
          <a:p>
            <a:endParaRPr lang="de-DE" dirty="0"/>
          </a:p>
        </p:txBody>
      </p:sp>
      <p:sp>
        <p:nvSpPr>
          <p:cNvPr id="3" name="Titel 2"/>
          <p:cNvSpPr>
            <a:spLocks noGrp="1"/>
          </p:cNvSpPr>
          <p:nvPr>
            <p:ph type="title"/>
          </p:nvPr>
        </p:nvSpPr>
        <p:spPr>
          <a:xfrm>
            <a:off x="628650" y="2384425"/>
            <a:ext cx="3810691" cy="671471"/>
          </a:xfrm>
        </p:spPr>
        <p:txBody>
          <a:bodyPr/>
          <a:lstStyle/>
          <a:p>
            <a:r>
              <a:rPr lang="de-DE" dirty="0"/>
              <a:t>1. </a:t>
            </a:r>
            <a:r>
              <a:rPr lang="de-DE" dirty="0" smtClean="0"/>
              <a:t>These</a:t>
            </a:r>
            <a:endParaRPr lang="de-DE" dirty="0"/>
          </a:p>
        </p:txBody>
      </p:sp>
      <p:sp>
        <p:nvSpPr>
          <p:cNvPr id="4" name="Foliennummernplatzhalter 3"/>
          <p:cNvSpPr>
            <a:spLocks noGrp="1"/>
          </p:cNvSpPr>
          <p:nvPr>
            <p:ph type="sldNum" sz="quarter" idx="4"/>
          </p:nvPr>
        </p:nvSpPr>
        <p:spPr/>
        <p:txBody>
          <a:bodyPr/>
          <a:lstStyle/>
          <a:p>
            <a:r>
              <a:rPr lang="de-DE"/>
              <a:t>Seite </a:t>
            </a:r>
            <a:fld id="{C07774A3-BA0B-414F-A83B-450A7482374C}" type="slidenum">
              <a:rPr lang="de-DE" smtClean="0"/>
              <a:pPr/>
              <a:t>4</a:t>
            </a:fld>
            <a:endParaRPr lang="de-DE" dirty="0"/>
          </a:p>
        </p:txBody>
      </p:sp>
    </p:spTree>
    <p:extLst>
      <p:ext uri="{BB962C8B-B14F-4D97-AF65-F5344CB8AC3E}">
        <p14:creationId xmlns:p14="http://schemas.microsoft.com/office/powerpoint/2010/main" val="80951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2875" y="1214438"/>
            <a:ext cx="6643688" cy="857250"/>
          </a:xfrm>
        </p:spPr>
        <p:txBody>
          <a:bodyPr>
            <a:normAutofit fontScale="90000"/>
          </a:bodyPr>
          <a:lstStyle/>
          <a:p>
            <a:pPr algn="l">
              <a:defRPr/>
            </a:pPr>
            <a:r>
              <a:rPr lang="de-DE" sz="3200" b="1" dirty="0"/>
              <a:t/>
            </a:r>
            <a:br>
              <a:rPr lang="de-DE" sz="3200" b="1" dirty="0"/>
            </a:br>
            <a:r>
              <a:rPr lang="de-DE" sz="3200" b="1" dirty="0"/>
              <a:t/>
            </a:r>
            <a:br>
              <a:rPr lang="de-DE" sz="3200" b="1" dirty="0"/>
            </a:br>
            <a:r>
              <a:rPr lang="de-DE" sz="3200" b="1" dirty="0"/>
              <a:t/>
            </a:r>
            <a:br>
              <a:rPr lang="de-DE" sz="3200" b="1" dirty="0"/>
            </a:br>
            <a:endParaRPr lang="de-DE" sz="3200" dirty="0"/>
          </a:p>
        </p:txBody>
      </p:sp>
      <p:pic>
        <p:nvPicPr>
          <p:cNvPr id="4" name="Grafik 3"/>
          <p:cNvPicPr>
            <a:picLocks noChangeAspect="1"/>
          </p:cNvPicPr>
          <p:nvPr/>
        </p:nvPicPr>
        <p:blipFill>
          <a:blip r:embed="rId2"/>
          <a:stretch>
            <a:fillRect/>
          </a:stretch>
        </p:blipFill>
        <p:spPr>
          <a:xfrm>
            <a:off x="353724" y="469866"/>
            <a:ext cx="4038168" cy="1663503"/>
          </a:xfrm>
          <a:prstGeom prst="rect">
            <a:avLst/>
          </a:prstGeom>
        </p:spPr>
      </p:pic>
      <p:pic>
        <p:nvPicPr>
          <p:cNvPr id="5" name="Grafik 4"/>
          <p:cNvPicPr>
            <a:picLocks noChangeAspect="1"/>
          </p:cNvPicPr>
          <p:nvPr/>
        </p:nvPicPr>
        <p:blipFill>
          <a:blip r:embed="rId3"/>
          <a:stretch>
            <a:fillRect/>
          </a:stretch>
        </p:blipFill>
        <p:spPr>
          <a:xfrm>
            <a:off x="286777" y="2588418"/>
            <a:ext cx="2622299" cy="2334924"/>
          </a:xfrm>
          <a:prstGeom prst="rect">
            <a:avLst/>
          </a:prstGeom>
        </p:spPr>
      </p:pic>
      <p:pic>
        <p:nvPicPr>
          <p:cNvPr id="10" name="Grafik 9"/>
          <p:cNvPicPr>
            <a:picLocks noChangeAspect="1"/>
          </p:cNvPicPr>
          <p:nvPr/>
        </p:nvPicPr>
        <p:blipFill>
          <a:blip r:embed="rId4"/>
          <a:stretch>
            <a:fillRect/>
          </a:stretch>
        </p:blipFill>
        <p:spPr>
          <a:xfrm>
            <a:off x="6762128" y="735775"/>
            <a:ext cx="2177286" cy="3020106"/>
          </a:xfrm>
          <a:prstGeom prst="rect">
            <a:avLst/>
          </a:prstGeom>
        </p:spPr>
      </p:pic>
      <p:pic>
        <p:nvPicPr>
          <p:cNvPr id="11" name="Grafik 10"/>
          <p:cNvPicPr>
            <a:picLocks noChangeAspect="1"/>
          </p:cNvPicPr>
          <p:nvPr/>
        </p:nvPicPr>
        <p:blipFill>
          <a:blip r:embed="rId5"/>
          <a:stretch>
            <a:fillRect/>
          </a:stretch>
        </p:blipFill>
        <p:spPr>
          <a:xfrm>
            <a:off x="3612383" y="3628485"/>
            <a:ext cx="4343400" cy="1028700"/>
          </a:xfrm>
          <a:prstGeom prst="rect">
            <a:avLst/>
          </a:prstGeom>
        </p:spPr>
      </p:pic>
      <p:pic>
        <p:nvPicPr>
          <p:cNvPr id="14" name="Grafik 13"/>
          <p:cNvPicPr>
            <a:picLocks noChangeAspect="1"/>
          </p:cNvPicPr>
          <p:nvPr/>
        </p:nvPicPr>
        <p:blipFill>
          <a:blip r:embed="rId6"/>
          <a:stretch>
            <a:fillRect/>
          </a:stretch>
        </p:blipFill>
        <p:spPr>
          <a:xfrm>
            <a:off x="2103198" y="4773218"/>
            <a:ext cx="6555893" cy="1668443"/>
          </a:xfrm>
          <a:prstGeom prst="rect">
            <a:avLst/>
          </a:prstGeom>
        </p:spPr>
      </p:pic>
      <p:pic>
        <p:nvPicPr>
          <p:cNvPr id="15" name="Grafik 14"/>
          <p:cNvPicPr>
            <a:picLocks noChangeAspect="1"/>
          </p:cNvPicPr>
          <p:nvPr/>
        </p:nvPicPr>
        <p:blipFill>
          <a:blip r:embed="rId7"/>
          <a:stretch>
            <a:fillRect/>
          </a:stretch>
        </p:blipFill>
        <p:spPr>
          <a:xfrm>
            <a:off x="2151243" y="2676308"/>
            <a:ext cx="4800600" cy="809625"/>
          </a:xfrm>
          <a:prstGeom prst="rect">
            <a:avLst/>
          </a:prstGeom>
        </p:spPr>
      </p:pic>
    </p:spTree>
    <p:extLst>
      <p:ext uri="{BB962C8B-B14F-4D97-AF65-F5344CB8AC3E}">
        <p14:creationId xmlns:p14="http://schemas.microsoft.com/office/powerpoint/2010/main" val="2970002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17902" y="333676"/>
            <a:ext cx="7772400" cy="1356580"/>
          </a:xfrm>
        </p:spPr>
        <p:txBody>
          <a:bodyPr/>
          <a:lstStyle/>
          <a:p>
            <a:pPr>
              <a:lnSpc>
                <a:spcPct val="100000"/>
              </a:lnSpc>
            </a:pPr>
            <a:r>
              <a:rPr lang="de-DE" dirty="0" smtClean="0"/>
              <a:t>Worum geht es bei </a:t>
            </a:r>
            <a:br>
              <a:rPr lang="de-DE" dirty="0" smtClean="0"/>
            </a:br>
            <a:r>
              <a:rPr lang="de-DE" dirty="0" smtClean="0"/>
              <a:t>wirkungsorientierter Förderung?</a:t>
            </a:r>
            <a:br>
              <a:rPr lang="de-DE" dirty="0" smtClean="0"/>
            </a:br>
            <a:r>
              <a:rPr lang="de-DE" dirty="0"/>
              <a:t/>
            </a:r>
            <a:br>
              <a:rPr lang="de-DE" dirty="0"/>
            </a:br>
            <a:r>
              <a:rPr lang="de-DE" dirty="0" smtClean="0"/>
              <a:t/>
            </a:r>
            <a:br>
              <a:rPr lang="de-DE" dirty="0" smtClean="0"/>
            </a:br>
            <a:r>
              <a:rPr lang="de-DE" dirty="0" smtClean="0"/>
              <a:t>- </a:t>
            </a:r>
            <a:r>
              <a:rPr lang="de-DE" u="sng" dirty="0" smtClean="0"/>
              <a:t>Bedarfe</a:t>
            </a:r>
            <a:r>
              <a:rPr lang="de-DE" dirty="0" smtClean="0"/>
              <a:t> stehen im Mittelpunkt</a:t>
            </a:r>
            <a:br>
              <a:rPr lang="de-DE" dirty="0" smtClean="0"/>
            </a:br>
            <a:r>
              <a:rPr lang="de-DE" dirty="0" smtClean="0"/>
              <a:t>- </a:t>
            </a:r>
            <a:r>
              <a:rPr lang="de-DE" u="sng" dirty="0" smtClean="0"/>
              <a:t>definierte</a:t>
            </a:r>
            <a:r>
              <a:rPr lang="de-DE" dirty="0" smtClean="0"/>
              <a:t> Wirkung</a:t>
            </a:r>
            <a:br>
              <a:rPr lang="de-DE" dirty="0" smtClean="0"/>
            </a:br>
            <a:r>
              <a:rPr lang="de-DE" dirty="0" smtClean="0"/>
              <a:t>- klare, </a:t>
            </a:r>
            <a:r>
              <a:rPr lang="de-DE" u="sng" dirty="0" smtClean="0"/>
              <a:t>überprüfbare</a:t>
            </a:r>
            <a:r>
              <a:rPr lang="de-DE" dirty="0" smtClean="0"/>
              <a:t> Ziele</a:t>
            </a:r>
            <a:br>
              <a:rPr lang="de-DE" dirty="0" smtClean="0"/>
            </a:br>
            <a:r>
              <a:rPr lang="de-DE" dirty="0" smtClean="0"/>
              <a:t>- </a:t>
            </a:r>
            <a:r>
              <a:rPr lang="de-DE" u="sng" dirty="0" smtClean="0"/>
              <a:t>realistische</a:t>
            </a:r>
            <a:r>
              <a:rPr lang="de-DE" dirty="0" smtClean="0"/>
              <a:t> Maßnahmenplanung</a:t>
            </a:r>
            <a:br>
              <a:rPr lang="de-DE" dirty="0" smtClean="0"/>
            </a:br>
            <a:r>
              <a:rPr lang="de-DE" dirty="0" smtClean="0"/>
              <a:t>- Einbettung / </a:t>
            </a:r>
            <a:r>
              <a:rPr lang="de-DE" u="sng" dirty="0" smtClean="0"/>
              <a:t>Nachhaltigkeit</a:t>
            </a:r>
            <a:endParaRPr lang="de-DE" u="sng" dirty="0"/>
          </a:p>
        </p:txBody>
      </p:sp>
      <p:sp>
        <p:nvSpPr>
          <p:cNvPr id="4" name="Datumsplatzhalter 3"/>
          <p:cNvSpPr>
            <a:spLocks noGrp="1"/>
          </p:cNvSpPr>
          <p:nvPr>
            <p:ph type="dt" idx="10"/>
          </p:nvPr>
        </p:nvSpPr>
        <p:spPr/>
        <p:txBody>
          <a:bodyPr/>
          <a:lstStyle/>
          <a:p>
            <a:pPr>
              <a:defRPr/>
            </a:pPr>
            <a:endParaRPr lang="de-DE" dirty="0"/>
          </a:p>
        </p:txBody>
      </p:sp>
      <p:sp>
        <p:nvSpPr>
          <p:cNvPr id="5" name="Foliennummernplatzhalter 4"/>
          <p:cNvSpPr>
            <a:spLocks noGrp="1"/>
          </p:cNvSpPr>
          <p:nvPr>
            <p:ph type="sldNum" idx="11"/>
          </p:nvPr>
        </p:nvSpPr>
        <p:spPr/>
        <p:txBody>
          <a:bodyPr/>
          <a:lstStyle/>
          <a:p>
            <a:pPr>
              <a:defRPr/>
            </a:pPr>
            <a:fld id="{377B9E02-6EF1-4C04-B365-F97003834A5F}" type="slidenum">
              <a:rPr lang="de-DE" altLang="de-DE" smtClean="0"/>
              <a:pPr>
                <a:defRPr/>
              </a:pPr>
              <a:t>6</a:t>
            </a:fld>
            <a:endParaRPr lang="de-DE" altLang="de-DE"/>
          </a:p>
        </p:txBody>
      </p:sp>
    </p:spTree>
    <p:extLst>
      <p:ext uri="{BB962C8B-B14F-4D97-AF65-F5344CB8AC3E}">
        <p14:creationId xmlns:p14="http://schemas.microsoft.com/office/powerpoint/2010/main" val="428719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r>
              <a:rPr lang="de-DE" dirty="0" smtClean="0"/>
              <a:t>besondere Anforderungen an Präventionsprojekte</a:t>
            </a:r>
            <a:endParaRPr lang="de-DE" dirty="0"/>
          </a:p>
        </p:txBody>
      </p:sp>
      <p:sp>
        <p:nvSpPr>
          <p:cNvPr id="3" name="Titel 2"/>
          <p:cNvSpPr>
            <a:spLocks noGrp="1"/>
          </p:cNvSpPr>
          <p:nvPr>
            <p:ph type="title"/>
          </p:nvPr>
        </p:nvSpPr>
        <p:spPr>
          <a:xfrm>
            <a:off x="628650" y="2384425"/>
            <a:ext cx="3791740" cy="910771"/>
          </a:xfrm>
        </p:spPr>
        <p:txBody>
          <a:bodyPr/>
          <a:lstStyle/>
          <a:p>
            <a:r>
              <a:rPr lang="de-DE" dirty="0"/>
              <a:t>2. </a:t>
            </a:r>
            <a:r>
              <a:rPr lang="de-DE" dirty="0" smtClean="0"/>
              <a:t>These </a:t>
            </a:r>
            <a:endParaRPr lang="de-DE" dirty="0"/>
          </a:p>
        </p:txBody>
      </p:sp>
      <p:sp>
        <p:nvSpPr>
          <p:cNvPr id="4" name="Foliennummernplatzhalt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a:ln>
                  <a:noFill/>
                </a:ln>
                <a:solidFill>
                  <a:srgbClr val="FFFFFF"/>
                </a:solidFill>
                <a:effectLst/>
                <a:uLnTx/>
                <a:uFillTx/>
                <a:latin typeface="Calibri" panose="020F0502020204030204"/>
                <a:ea typeface="+mn-ea"/>
                <a:cs typeface="+mn-cs"/>
              </a:rPr>
              <a:t>Seite </a:t>
            </a:r>
            <a:fld id="{C07774A3-BA0B-414F-A83B-450A7482374C}" type="slidenum">
              <a:rPr kumimoji="0" lang="de-DE" sz="11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1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946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r>
              <a:rPr lang="de-DE" smtClean="0"/>
              <a:t>Seite </a:t>
            </a:r>
            <a:fld id="{C07774A3-BA0B-414F-A83B-450A7482374C}" type="slidenum">
              <a:rPr lang="de-DE" smtClean="0"/>
              <a:pPr/>
              <a:t>8</a:t>
            </a:fld>
            <a:endParaRPr lang="de-DE" dirty="0"/>
          </a:p>
        </p:txBody>
      </p:sp>
      <p:pic>
        <p:nvPicPr>
          <p:cNvPr id="3" name="Grafik 2"/>
          <p:cNvPicPr>
            <a:picLocks noChangeAspect="1"/>
          </p:cNvPicPr>
          <p:nvPr/>
        </p:nvPicPr>
        <p:blipFill>
          <a:blip r:embed="rId2"/>
          <a:stretch>
            <a:fillRect/>
          </a:stretch>
        </p:blipFill>
        <p:spPr>
          <a:xfrm>
            <a:off x="463341" y="1726914"/>
            <a:ext cx="5430982" cy="1928573"/>
          </a:xfrm>
          <a:prstGeom prst="rect">
            <a:avLst/>
          </a:prstGeom>
        </p:spPr>
      </p:pic>
      <p:sp>
        <p:nvSpPr>
          <p:cNvPr id="5" name="Textfeld 4"/>
          <p:cNvSpPr txBox="1"/>
          <p:nvPr/>
        </p:nvSpPr>
        <p:spPr>
          <a:xfrm>
            <a:off x="360217" y="639636"/>
            <a:ext cx="8659092" cy="954107"/>
          </a:xfrm>
          <a:prstGeom prst="rect">
            <a:avLst/>
          </a:prstGeom>
          <a:noFill/>
        </p:spPr>
        <p:txBody>
          <a:bodyPr wrap="square" rtlCol="0">
            <a:spAutoFit/>
          </a:bodyPr>
          <a:lstStyle/>
          <a:p>
            <a:r>
              <a:rPr lang="de-DE" sz="2800" b="1" dirty="0" smtClean="0"/>
              <a:t>Bedarfe und Ziele sind abhängig vom </a:t>
            </a:r>
            <a:br>
              <a:rPr lang="de-DE" sz="2800" b="1" dirty="0" smtClean="0"/>
            </a:br>
            <a:r>
              <a:rPr lang="de-DE" sz="2800" b="1" dirty="0" smtClean="0"/>
              <a:t>Projektinhalt einfach(er) zu bestimmen</a:t>
            </a:r>
            <a:endParaRPr lang="de-DE" sz="2800" b="1" dirty="0"/>
          </a:p>
        </p:txBody>
      </p:sp>
      <p:pic>
        <p:nvPicPr>
          <p:cNvPr id="6" name="Grafik 5"/>
          <p:cNvPicPr>
            <a:picLocks noChangeAspect="1"/>
          </p:cNvPicPr>
          <p:nvPr/>
        </p:nvPicPr>
        <p:blipFill>
          <a:blip r:embed="rId3"/>
          <a:stretch>
            <a:fillRect/>
          </a:stretch>
        </p:blipFill>
        <p:spPr>
          <a:xfrm>
            <a:off x="4488638" y="3921828"/>
            <a:ext cx="3600495" cy="2372157"/>
          </a:xfrm>
          <a:prstGeom prst="rect">
            <a:avLst/>
          </a:prstGeom>
        </p:spPr>
      </p:pic>
      <p:pic>
        <p:nvPicPr>
          <p:cNvPr id="7" name="Grafik 6"/>
          <p:cNvPicPr>
            <a:picLocks noChangeAspect="1"/>
          </p:cNvPicPr>
          <p:nvPr/>
        </p:nvPicPr>
        <p:blipFill>
          <a:blip r:embed="rId4"/>
          <a:stretch>
            <a:fillRect/>
          </a:stretch>
        </p:blipFill>
        <p:spPr>
          <a:xfrm>
            <a:off x="906921" y="3655487"/>
            <a:ext cx="3581717" cy="2325398"/>
          </a:xfrm>
          <a:prstGeom prst="rect">
            <a:avLst/>
          </a:prstGeom>
        </p:spPr>
      </p:pic>
      <p:pic>
        <p:nvPicPr>
          <p:cNvPr id="8" name="Grafik 7"/>
          <p:cNvPicPr>
            <a:picLocks noChangeAspect="1"/>
          </p:cNvPicPr>
          <p:nvPr/>
        </p:nvPicPr>
        <p:blipFill>
          <a:blip r:embed="rId5"/>
          <a:stretch>
            <a:fillRect/>
          </a:stretch>
        </p:blipFill>
        <p:spPr>
          <a:xfrm>
            <a:off x="5894323" y="1859484"/>
            <a:ext cx="2872092" cy="1972468"/>
          </a:xfrm>
          <a:prstGeom prst="rect">
            <a:avLst/>
          </a:prstGeom>
        </p:spPr>
      </p:pic>
    </p:spTree>
    <p:extLst>
      <p:ext uri="{BB962C8B-B14F-4D97-AF65-F5344CB8AC3E}">
        <p14:creationId xmlns:p14="http://schemas.microsoft.com/office/powerpoint/2010/main" val="250874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r>
              <a:rPr lang="de-DE" smtClean="0"/>
              <a:t>Seite </a:t>
            </a:r>
            <a:fld id="{C07774A3-BA0B-414F-A83B-450A7482374C}" type="slidenum">
              <a:rPr lang="de-DE" smtClean="0"/>
              <a:pPr/>
              <a:t>9</a:t>
            </a:fld>
            <a:endParaRPr lang="de-DE" dirty="0"/>
          </a:p>
        </p:txBody>
      </p:sp>
      <p:pic>
        <p:nvPicPr>
          <p:cNvPr id="3" name="Grafik 2">
            <a:extLst>
              <a:ext uri="{FF2B5EF4-FFF2-40B4-BE49-F238E27FC236}">
                <a16:creationId xmlns:a16="http://schemas.microsoft.com/office/drawing/2014/main" id="{037F8B34-A9E7-48DE-B65D-BF4CB43EC389}"/>
              </a:ext>
            </a:extLst>
          </p:cNvPr>
          <p:cNvPicPr>
            <a:picLocks noChangeAspect="1"/>
          </p:cNvPicPr>
          <p:nvPr/>
        </p:nvPicPr>
        <p:blipFill>
          <a:blip r:embed="rId2"/>
          <a:stretch>
            <a:fillRect/>
          </a:stretch>
        </p:blipFill>
        <p:spPr>
          <a:xfrm>
            <a:off x="291566" y="679713"/>
            <a:ext cx="7010401" cy="5763821"/>
          </a:xfrm>
          <a:prstGeom prst="rect">
            <a:avLst/>
          </a:prstGeom>
        </p:spPr>
      </p:pic>
      <p:sp>
        <p:nvSpPr>
          <p:cNvPr id="4" name="Ellipse 3"/>
          <p:cNvSpPr/>
          <p:nvPr/>
        </p:nvSpPr>
        <p:spPr bwMode="auto">
          <a:xfrm>
            <a:off x="1043608" y="679713"/>
            <a:ext cx="1868664" cy="1596499"/>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1800" b="0" i="0" u="none" strike="noStrike" cap="none" normalizeH="0" baseline="0" smtClean="0">
              <a:ln>
                <a:noFill/>
              </a:ln>
              <a:solidFill>
                <a:schemeClr val="bg1"/>
              </a:solidFill>
              <a:effectLst/>
              <a:latin typeface="Arial" charset="0"/>
              <a:cs typeface="Arial" charset="0"/>
            </a:endParaRPr>
          </a:p>
        </p:txBody>
      </p:sp>
      <p:sp>
        <p:nvSpPr>
          <p:cNvPr id="5" name="Ellipse 4"/>
          <p:cNvSpPr/>
          <p:nvPr/>
        </p:nvSpPr>
        <p:spPr bwMode="auto">
          <a:xfrm>
            <a:off x="2497510" y="3212976"/>
            <a:ext cx="3960440" cy="292722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1800" b="0" i="0" u="none" strike="noStrike" cap="none" normalizeH="0" baseline="0" smtClean="0">
              <a:ln>
                <a:noFill/>
              </a:ln>
              <a:solidFill>
                <a:schemeClr val="bg1"/>
              </a:solidFill>
              <a:effectLst/>
              <a:latin typeface="Arial" charset="0"/>
              <a:cs typeface="Arial" charset="0"/>
            </a:endParaRPr>
          </a:p>
        </p:txBody>
      </p:sp>
      <p:sp>
        <p:nvSpPr>
          <p:cNvPr id="6" name="Textfeld 5"/>
          <p:cNvSpPr txBox="1"/>
          <p:nvPr/>
        </p:nvSpPr>
        <p:spPr>
          <a:xfrm>
            <a:off x="4683320" y="1038666"/>
            <a:ext cx="3906982" cy="1384995"/>
          </a:xfrm>
          <a:prstGeom prst="rect">
            <a:avLst/>
          </a:prstGeom>
          <a:noFill/>
        </p:spPr>
        <p:txBody>
          <a:bodyPr wrap="square" rtlCol="0">
            <a:spAutoFit/>
          </a:bodyPr>
          <a:lstStyle/>
          <a:p>
            <a:r>
              <a:rPr lang="de-DE" sz="2800" b="1" dirty="0" smtClean="0"/>
              <a:t>Bei Prävention ist es meist etwas voraussetzungsvoller…</a:t>
            </a:r>
            <a:endParaRPr lang="de-DE" sz="2800" b="1" dirty="0"/>
          </a:p>
        </p:txBody>
      </p:sp>
    </p:spTree>
    <p:extLst>
      <p:ext uri="{BB962C8B-B14F-4D97-AF65-F5344CB8AC3E}">
        <p14:creationId xmlns:p14="http://schemas.microsoft.com/office/powerpoint/2010/main" val="226072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LPR 2017">
  <a:themeElements>
    <a:clrScheme name="LPR">
      <a:dk1>
        <a:srgbClr val="003860"/>
      </a:dk1>
      <a:lt1>
        <a:srgbClr val="FFFFFF"/>
      </a:lt1>
      <a:dk2>
        <a:srgbClr val="006992"/>
      </a:dk2>
      <a:lt2>
        <a:srgbClr val="D8D8D9"/>
      </a:lt2>
      <a:accent1>
        <a:srgbClr val="003961"/>
      </a:accent1>
      <a:accent2>
        <a:srgbClr val="28C295"/>
      </a:accent2>
      <a:accent3>
        <a:srgbClr val="009EC6"/>
      </a:accent3>
      <a:accent4>
        <a:srgbClr val="00A19E"/>
      </a:accent4>
      <a:accent5>
        <a:srgbClr val="006991"/>
      </a:accent5>
      <a:accent6>
        <a:srgbClr val="767675"/>
      </a:accent6>
      <a:hlink>
        <a:srgbClr val="00A3DA"/>
      </a:hlink>
      <a:folHlink>
        <a:srgbClr val="83848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786</Words>
  <Application>Microsoft Office PowerPoint</Application>
  <PresentationFormat>Bildschirmpräsentation (4:3)</PresentationFormat>
  <Paragraphs>107</Paragraphs>
  <Slides>22</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22</vt:i4>
      </vt:variant>
    </vt:vector>
  </HeadingPairs>
  <TitlesOfParts>
    <vt:vector size="27" baseType="lpstr">
      <vt:lpstr>Arial</vt:lpstr>
      <vt:lpstr>Calibri</vt:lpstr>
      <vt:lpstr>Times New Roman</vt:lpstr>
      <vt:lpstr>Wingdings</vt:lpstr>
      <vt:lpstr>LPR 2017</vt:lpstr>
      <vt:lpstr>Vom guten Präventionsprojekt zum guten Förderantrag  Online-Workshop „Präventionsprojekte richtig auf den Weg bringen“ Präventionsrat Braunschweig 26. Januar 2022  </vt:lpstr>
      <vt:lpstr>PowerPoint-Präsentation</vt:lpstr>
      <vt:lpstr>PowerPoint-Präsentation</vt:lpstr>
      <vt:lpstr>1. These</vt:lpstr>
      <vt:lpstr>   </vt:lpstr>
      <vt:lpstr>Worum geht es bei  wirkungsorientierter Förderung?   - Bedarfe stehen im Mittelpunkt - definierte Wirkung - klare, überprüfbare Ziele - realistische Maßnahmenplanung - Einbettung / Nachhaltigkeit</vt:lpstr>
      <vt:lpstr>2. These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3. These </vt:lpstr>
      <vt:lpstr>PowerPoint-Präsentation</vt:lpstr>
      <vt:lpstr>PowerPoint-Präsentation</vt:lpstr>
      <vt:lpstr>4. These </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Claudia Pandel</dc:creator>
  <cp:lastModifiedBy>Frederick Groeger-Roth</cp:lastModifiedBy>
  <cp:revision>124</cp:revision>
  <cp:lastPrinted>2017-07-24T08:27:21Z</cp:lastPrinted>
  <dcterms:created xsi:type="dcterms:W3CDTF">2017-07-13T13:55:31Z</dcterms:created>
  <dcterms:modified xsi:type="dcterms:W3CDTF">2022-01-26T07:19:50Z</dcterms:modified>
</cp:coreProperties>
</file>